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78" r:id="rId2"/>
    <p:sldId id="426" r:id="rId3"/>
    <p:sldId id="427" r:id="rId4"/>
    <p:sldId id="430" r:id="rId5"/>
    <p:sldId id="428" r:id="rId6"/>
    <p:sldId id="431" r:id="rId7"/>
    <p:sldId id="429" r:id="rId8"/>
    <p:sldId id="380" r:id="rId9"/>
    <p:sldId id="432" r:id="rId10"/>
    <p:sldId id="468" r:id="rId11"/>
    <p:sldId id="374" r:id="rId12"/>
    <p:sldId id="415" r:id="rId13"/>
    <p:sldId id="414" r:id="rId14"/>
    <p:sldId id="418" r:id="rId15"/>
    <p:sldId id="464" r:id="rId16"/>
    <p:sldId id="416" r:id="rId17"/>
    <p:sldId id="417" r:id="rId18"/>
    <p:sldId id="419" r:id="rId19"/>
    <p:sldId id="420" r:id="rId20"/>
    <p:sldId id="465" r:id="rId21"/>
    <p:sldId id="421" r:id="rId22"/>
    <p:sldId id="422" r:id="rId23"/>
    <p:sldId id="423" r:id="rId24"/>
    <p:sldId id="424" r:id="rId25"/>
    <p:sldId id="459" r:id="rId26"/>
    <p:sldId id="462" r:id="rId27"/>
    <p:sldId id="463" r:id="rId28"/>
    <p:sldId id="466" r:id="rId29"/>
    <p:sldId id="467" r:id="rId30"/>
    <p:sldId id="341" r:id="rId31"/>
    <p:sldId id="425" r:id="rId32"/>
    <p:sldId id="375" r:id="rId33"/>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00FF"/>
    <a:srgbClr val="B70992"/>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86158" autoAdjust="0"/>
  </p:normalViewPr>
  <p:slideViewPr>
    <p:cSldViewPr>
      <p:cViewPr varScale="1">
        <p:scale>
          <a:sx n="67" d="100"/>
          <a:sy n="67" d="100"/>
        </p:scale>
        <p:origin x="2016" y="62"/>
      </p:cViewPr>
      <p:guideLst>
        <p:guide orient="horz" pos="2160"/>
        <p:guide pos="2880"/>
      </p:guideLst>
    </p:cSldViewPr>
  </p:slideViewPr>
  <p:outlineViewPr>
    <p:cViewPr>
      <p:scale>
        <a:sx n="33" d="100"/>
        <a:sy n="33" d="100"/>
      </p:scale>
      <p:origin x="0" y="4411"/>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18830" cy="493316"/>
          </a:xfrm>
          <a:prstGeom prst="rect">
            <a:avLst/>
          </a:prstGeom>
        </p:spPr>
        <p:txBody>
          <a:bodyPr vert="horz" lIns="90056" tIns="45027" rIns="90056" bIns="45027" rtlCol="0"/>
          <a:lstStyle>
            <a:lvl1pPr algn="l">
              <a:defRPr sz="1200"/>
            </a:lvl1pPr>
          </a:lstStyle>
          <a:p>
            <a:endParaRPr lang="en-IN"/>
          </a:p>
        </p:txBody>
      </p:sp>
      <p:sp>
        <p:nvSpPr>
          <p:cNvPr id="3" name="Date Placeholder 2"/>
          <p:cNvSpPr>
            <a:spLocks noGrp="1"/>
          </p:cNvSpPr>
          <p:nvPr>
            <p:ph type="dt" sz="quarter" idx="1"/>
          </p:nvPr>
        </p:nvSpPr>
        <p:spPr>
          <a:xfrm>
            <a:off x="3815376" y="0"/>
            <a:ext cx="2918830" cy="493316"/>
          </a:xfrm>
          <a:prstGeom prst="rect">
            <a:avLst/>
          </a:prstGeom>
        </p:spPr>
        <p:txBody>
          <a:bodyPr vert="horz" lIns="90056" tIns="45027" rIns="90056" bIns="45027" rtlCol="0"/>
          <a:lstStyle>
            <a:lvl1pPr algn="r">
              <a:defRPr sz="1200"/>
            </a:lvl1pPr>
          </a:lstStyle>
          <a:p>
            <a:fld id="{BB9233E5-A9AE-4EAD-8EE7-8A38C2B7D118}" type="datetimeFigureOut">
              <a:rPr lang="en-US" smtClean="0"/>
              <a:pPr/>
              <a:t>3/29/2023</a:t>
            </a:fld>
            <a:endParaRPr lang="en-IN"/>
          </a:p>
        </p:txBody>
      </p:sp>
      <p:sp>
        <p:nvSpPr>
          <p:cNvPr id="4" name="Footer Placeholder 3"/>
          <p:cNvSpPr>
            <a:spLocks noGrp="1"/>
          </p:cNvSpPr>
          <p:nvPr>
            <p:ph type="ftr" sz="quarter" idx="2"/>
          </p:nvPr>
        </p:nvSpPr>
        <p:spPr>
          <a:xfrm>
            <a:off x="2" y="9371286"/>
            <a:ext cx="2918830" cy="493316"/>
          </a:xfrm>
          <a:prstGeom prst="rect">
            <a:avLst/>
          </a:prstGeom>
        </p:spPr>
        <p:txBody>
          <a:bodyPr vert="horz" lIns="90056" tIns="45027" rIns="90056" bIns="45027" rtlCol="0" anchor="b"/>
          <a:lstStyle>
            <a:lvl1pPr algn="l">
              <a:defRPr sz="1200"/>
            </a:lvl1pPr>
          </a:lstStyle>
          <a:p>
            <a:endParaRPr lang="en-IN"/>
          </a:p>
        </p:txBody>
      </p:sp>
      <p:sp>
        <p:nvSpPr>
          <p:cNvPr id="5" name="Slide Number Placeholder 4"/>
          <p:cNvSpPr>
            <a:spLocks noGrp="1"/>
          </p:cNvSpPr>
          <p:nvPr>
            <p:ph type="sldNum" sz="quarter" idx="3"/>
          </p:nvPr>
        </p:nvSpPr>
        <p:spPr>
          <a:xfrm>
            <a:off x="3815376" y="9371286"/>
            <a:ext cx="2918830" cy="493316"/>
          </a:xfrm>
          <a:prstGeom prst="rect">
            <a:avLst/>
          </a:prstGeom>
        </p:spPr>
        <p:txBody>
          <a:bodyPr vert="horz" lIns="90056" tIns="45027" rIns="90056" bIns="45027" rtlCol="0" anchor="b"/>
          <a:lstStyle>
            <a:lvl1pPr algn="r">
              <a:defRPr sz="1200"/>
            </a:lvl1pPr>
          </a:lstStyle>
          <a:p>
            <a:fld id="{D388212B-ED73-48B7-9E58-3F9A8D1C6869}" type="slidenum">
              <a:rPr lang="en-IN" smtClean="0"/>
              <a:pPr/>
              <a:t>‹#›</a:t>
            </a:fld>
            <a:endParaRPr lang="en-IN"/>
          </a:p>
        </p:txBody>
      </p:sp>
    </p:spTree>
    <p:extLst>
      <p:ext uri="{BB962C8B-B14F-4D97-AF65-F5344CB8AC3E}">
        <p14:creationId xmlns:p14="http://schemas.microsoft.com/office/powerpoint/2010/main" val="3695628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18830" cy="493316"/>
          </a:xfrm>
          <a:prstGeom prst="rect">
            <a:avLst/>
          </a:prstGeom>
        </p:spPr>
        <p:txBody>
          <a:bodyPr vert="horz" lIns="90056" tIns="45027" rIns="90056" bIns="45027" rtlCol="0"/>
          <a:lstStyle>
            <a:lvl1pPr algn="l">
              <a:defRPr sz="1200"/>
            </a:lvl1pPr>
          </a:lstStyle>
          <a:p>
            <a:endParaRPr lang="en-IN"/>
          </a:p>
        </p:txBody>
      </p:sp>
      <p:sp>
        <p:nvSpPr>
          <p:cNvPr id="3" name="Date Placeholder 2"/>
          <p:cNvSpPr>
            <a:spLocks noGrp="1"/>
          </p:cNvSpPr>
          <p:nvPr>
            <p:ph type="dt" idx="1"/>
          </p:nvPr>
        </p:nvSpPr>
        <p:spPr>
          <a:xfrm>
            <a:off x="3815376" y="0"/>
            <a:ext cx="2918830" cy="493316"/>
          </a:xfrm>
          <a:prstGeom prst="rect">
            <a:avLst/>
          </a:prstGeom>
        </p:spPr>
        <p:txBody>
          <a:bodyPr vert="horz" lIns="90056" tIns="45027" rIns="90056" bIns="45027" rtlCol="0"/>
          <a:lstStyle>
            <a:lvl1pPr algn="r">
              <a:defRPr sz="1200"/>
            </a:lvl1pPr>
          </a:lstStyle>
          <a:p>
            <a:fld id="{6A0CD55C-F94C-4F6B-A778-E438A7AE2EA8}" type="datetimeFigureOut">
              <a:rPr lang="en-US" smtClean="0"/>
              <a:pPr/>
              <a:t>3/29/2023</a:t>
            </a:fld>
            <a:endParaRPr lang="en-IN"/>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0056" tIns="45027" rIns="90056" bIns="45027" rtlCol="0" anchor="ctr"/>
          <a:lstStyle/>
          <a:p>
            <a:endParaRPr lang="en-IN"/>
          </a:p>
        </p:txBody>
      </p:sp>
      <p:sp>
        <p:nvSpPr>
          <p:cNvPr id="5" name="Notes Placeholder 4"/>
          <p:cNvSpPr>
            <a:spLocks noGrp="1"/>
          </p:cNvSpPr>
          <p:nvPr>
            <p:ph type="body" sz="quarter" idx="3"/>
          </p:nvPr>
        </p:nvSpPr>
        <p:spPr>
          <a:xfrm>
            <a:off x="673577" y="4686500"/>
            <a:ext cx="5388610" cy="4439841"/>
          </a:xfrm>
          <a:prstGeom prst="rect">
            <a:avLst/>
          </a:prstGeom>
        </p:spPr>
        <p:txBody>
          <a:bodyPr vert="horz" lIns="90056" tIns="45027" rIns="90056" bIns="4502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2" y="9371286"/>
            <a:ext cx="2918830" cy="493316"/>
          </a:xfrm>
          <a:prstGeom prst="rect">
            <a:avLst/>
          </a:prstGeom>
        </p:spPr>
        <p:txBody>
          <a:bodyPr vert="horz" lIns="90056" tIns="45027" rIns="90056" bIns="45027" rtlCol="0" anchor="b"/>
          <a:lstStyle>
            <a:lvl1pPr algn="l">
              <a:defRPr sz="1200"/>
            </a:lvl1pPr>
          </a:lstStyle>
          <a:p>
            <a:endParaRPr lang="en-IN"/>
          </a:p>
        </p:txBody>
      </p:sp>
      <p:sp>
        <p:nvSpPr>
          <p:cNvPr id="7" name="Slide Number Placeholder 6"/>
          <p:cNvSpPr>
            <a:spLocks noGrp="1"/>
          </p:cNvSpPr>
          <p:nvPr>
            <p:ph type="sldNum" sz="quarter" idx="5"/>
          </p:nvPr>
        </p:nvSpPr>
        <p:spPr>
          <a:xfrm>
            <a:off x="3815376" y="9371286"/>
            <a:ext cx="2918830" cy="493316"/>
          </a:xfrm>
          <a:prstGeom prst="rect">
            <a:avLst/>
          </a:prstGeom>
        </p:spPr>
        <p:txBody>
          <a:bodyPr vert="horz" lIns="90056" tIns="45027" rIns="90056" bIns="45027" rtlCol="0" anchor="b"/>
          <a:lstStyle>
            <a:lvl1pPr algn="r">
              <a:defRPr sz="1200"/>
            </a:lvl1pPr>
          </a:lstStyle>
          <a:p>
            <a:fld id="{55E870A6-30DB-44BF-94C9-DD15DBEB017D}" type="slidenum">
              <a:rPr lang="en-IN" smtClean="0"/>
              <a:pPr/>
              <a:t>‹#›</a:t>
            </a:fld>
            <a:endParaRPr lang="en-IN"/>
          </a:p>
        </p:txBody>
      </p:sp>
    </p:spTree>
    <p:extLst>
      <p:ext uri="{BB962C8B-B14F-4D97-AF65-F5344CB8AC3E}">
        <p14:creationId xmlns:p14="http://schemas.microsoft.com/office/powerpoint/2010/main" val="728861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1556792"/>
            <a:ext cx="7554416" cy="3024336"/>
          </a:xfrm>
        </p:spPr>
        <p:txBody>
          <a:bodyPr>
            <a:normAutofit fontScale="90000"/>
          </a:bodyPr>
          <a:lstStyle/>
          <a:p>
            <a:br>
              <a:rPr lang="en-US" sz="4000" b="1" dirty="0">
                <a:solidFill>
                  <a:srgbClr val="002060"/>
                </a:solidFill>
              </a:rPr>
            </a:br>
            <a:br>
              <a:rPr lang="en-US" sz="4000" b="1" dirty="0">
                <a:solidFill>
                  <a:srgbClr val="002060"/>
                </a:solidFill>
              </a:rPr>
            </a:br>
            <a:br>
              <a:rPr lang="en-US" sz="4000" b="1" dirty="0">
                <a:solidFill>
                  <a:srgbClr val="002060"/>
                </a:solidFill>
              </a:rPr>
            </a:br>
            <a:r>
              <a:rPr lang="en-US" sz="3600" b="1" dirty="0">
                <a:solidFill>
                  <a:srgbClr val="002060"/>
                </a:solidFill>
              </a:rPr>
              <a:t>Session 8</a:t>
            </a:r>
            <a:br>
              <a:rPr lang="en-US" sz="3600" b="1" dirty="0">
                <a:solidFill>
                  <a:srgbClr val="002060"/>
                </a:solidFill>
              </a:rPr>
            </a:br>
            <a:r>
              <a:rPr lang="en-US" sz="3600" b="1" dirty="0">
                <a:solidFill>
                  <a:srgbClr val="002060"/>
                </a:solidFill>
              </a:rPr>
              <a:t>11:30 AM 1:30 PM</a:t>
            </a:r>
            <a:br>
              <a:rPr lang="en-US" sz="4000" b="1" dirty="0">
                <a:solidFill>
                  <a:srgbClr val="002060"/>
                </a:solidFill>
              </a:rPr>
            </a:br>
            <a:r>
              <a:rPr lang="en-IN" sz="4000" dirty="0">
                <a:solidFill>
                  <a:srgbClr val="00B0F0"/>
                </a:solidFill>
              </a:rPr>
              <a:t>Ministry of Jal Shakti</a:t>
            </a:r>
            <a:br>
              <a:rPr lang="en-IN" sz="4000" dirty="0">
                <a:solidFill>
                  <a:srgbClr val="00B0F0"/>
                </a:solidFill>
              </a:rPr>
            </a:br>
            <a:r>
              <a:rPr lang="en-IN" sz="3200" dirty="0">
                <a:solidFill>
                  <a:srgbClr val="92D050"/>
                </a:solidFill>
              </a:rPr>
              <a:t>Department of Water Resources, River Development &amp; Ganga Rejuvenation </a:t>
            </a:r>
            <a:br>
              <a:rPr lang="en-IN" sz="3200" dirty="0">
                <a:solidFill>
                  <a:srgbClr val="92D050"/>
                </a:solidFill>
              </a:rPr>
            </a:br>
            <a:r>
              <a:rPr lang="en-IN" sz="3200" dirty="0">
                <a:solidFill>
                  <a:srgbClr val="00B0F0"/>
                </a:solidFill>
              </a:rPr>
              <a:t> </a:t>
            </a:r>
            <a:r>
              <a:rPr lang="en-US" sz="2700" b="1" dirty="0">
                <a:solidFill>
                  <a:srgbClr val="C00000"/>
                </a:solidFill>
              </a:rPr>
              <a:t>Central Water Commission</a:t>
            </a:r>
          </a:p>
        </p:txBody>
      </p:sp>
      <p:sp>
        <p:nvSpPr>
          <p:cNvPr id="2" name="TextBox 1"/>
          <p:cNvSpPr txBox="1"/>
          <p:nvPr/>
        </p:nvSpPr>
        <p:spPr>
          <a:xfrm>
            <a:off x="107505" y="116633"/>
            <a:ext cx="8928992" cy="1200329"/>
          </a:xfrm>
          <a:prstGeom prst="rect">
            <a:avLst/>
          </a:prstGeom>
          <a:noFill/>
        </p:spPr>
        <p:txBody>
          <a:bodyPr wrap="square" rtlCol="0">
            <a:spAutoFit/>
          </a:bodyPr>
          <a:lstStyle/>
          <a:p>
            <a:pPr algn="ctr"/>
            <a:r>
              <a:rPr lang="en-US" sz="3600" dirty="0">
                <a:solidFill>
                  <a:srgbClr val="FF00FF"/>
                </a:solidFill>
              </a:rPr>
              <a:t>Convergence of Government Programme-2</a:t>
            </a:r>
          </a:p>
          <a:p>
            <a:pPr algn="ctr"/>
            <a:r>
              <a:rPr lang="en-US" sz="3600" dirty="0">
                <a:solidFill>
                  <a:srgbClr val="FF00FF"/>
                </a:solidFill>
              </a:rPr>
              <a:t>Developing Tourism Attractions and Products</a:t>
            </a:r>
            <a:endParaRPr lang="en-IN" sz="3200" dirty="0">
              <a:solidFill>
                <a:srgbClr val="FF00FF"/>
              </a:solidFill>
            </a:endParaRPr>
          </a:p>
        </p:txBody>
      </p:sp>
      <p:sp>
        <p:nvSpPr>
          <p:cNvPr id="3" name="TextBox 2"/>
          <p:cNvSpPr txBox="1"/>
          <p:nvPr/>
        </p:nvSpPr>
        <p:spPr>
          <a:xfrm>
            <a:off x="7020272" y="5949280"/>
            <a:ext cx="1818318" cy="369332"/>
          </a:xfrm>
          <a:prstGeom prst="rect">
            <a:avLst/>
          </a:prstGeom>
          <a:noFill/>
        </p:spPr>
        <p:txBody>
          <a:bodyPr wrap="none" rtlCol="0">
            <a:spAutoFit/>
          </a:bodyPr>
          <a:lstStyle/>
          <a:p>
            <a:r>
              <a:rPr lang="en-IN" dirty="0"/>
              <a:t>Date: 29-03-2023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1371600" y="1549400"/>
            <a:ext cx="7466990" cy="4400550"/>
          </a:xfrm>
        </p:spPr>
        <p:txBody>
          <a:bodyPr>
            <a:normAutofit/>
          </a:bodyPr>
          <a:lstStyle/>
          <a:p>
            <a:br>
              <a:rPr lang="en-US" sz="3100" b="1" dirty="0">
                <a:solidFill>
                  <a:srgbClr val="C00000"/>
                </a:solidFill>
              </a:rPr>
            </a:br>
            <a:endParaRPr lang="en-US" sz="3100" b="1" dirty="0">
              <a:solidFill>
                <a:srgbClr val="C00000"/>
              </a:solidFill>
            </a:endParaRPr>
          </a:p>
        </p:txBody>
      </p:sp>
      <p:sp>
        <p:nvSpPr>
          <p:cNvPr id="2" name="TextBox 1"/>
          <p:cNvSpPr txBox="1"/>
          <p:nvPr/>
        </p:nvSpPr>
        <p:spPr>
          <a:xfrm>
            <a:off x="179512" y="116633"/>
            <a:ext cx="8856984" cy="523220"/>
          </a:xfrm>
          <a:prstGeom prst="rect">
            <a:avLst/>
          </a:prstGeom>
          <a:noFill/>
        </p:spPr>
        <p:txBody>
          <a:bodyPr wrap="square" rtlCol="0">
            <a:spAutoFit/>
          </a:bodyPr>
          <a:lstStyle/>
          <a:p>
            <a:pPr algn="ctr"/>
            <a:r>
              <a:rPr lang="en-US" sz="2800" b="1" dirty="0">
                <a:solidFill>
                  <a:srgbClr val="00B0F0"/>
                </a:solidFill>
              </a:rPr>
              <a:t>Project Implementation Needs</a:t>
            </a:r>
            <a:endParaRPr lang="en-IN" sz="2800" dirty="0">
              <a:solidFill>
                <a:srgbClr val="00B0F0"/>
              </a:solidFill>
            </a:endParaRPr>
          </a:p>
        </p:txBody>
      </p:sp>
      <p:sp>
        <p:nvSpPr>
          <p:cNvPr id="3" name="TextBox 2"/>
          <p:cNvSpPr txBox="1"/>
          <p:nvPr/>
        </p:nvSpPr>
        <p:spPr>
          <a:xfrm>
            <a:off x="7020272" y="5949280"/>
            <a:ext cx="1739772" cy="369332"/>
          </a:xfrm>
          <a:prstGeom prst="rect">
            <a:avLst/>
          </a:prstGeom>
          <a:noFill/>
        </p:spPr>
        <p:txBody>
          <a:bodyPr wrap="none" rtlCol="0">
            <a:spAutoFit/>
          </a:bodyPr>
          <a:lstStyle/>
          <a:p>
            <a:r>
              <a:rPr lang="en-IN" dirty="0"/>
              <a:t>Date:29.03.2023</a:t>
            </a:r>
          </a:p>
        </p:txBody>
      </p:sp>
      <p:sp>
        <p:nvSpPr>
          <p:cNvPr id="4" name="Rectangle 3"/>
          <p:cNvSpPr/>
          <p:nvPr/>
        </p:nvSpPr>
        <p:spPr>
          <a:xfrm>
            <a:off x="179512" y="548680"/>
            <a:ext cx="8856984" cy="6001643"/>
          </a:xfrm>
          <a:prstGeom prst="rect">
            <a:avLst/>
          </a:prstGeom>
        </p:spPr>
        <p:txBody>
          <a:bodyPr wrap="square">
            <a:spAutoFit/>
          </a:bodyPr>
          <a:lstStyle/>
          <a:p>
            <a:pPr algn="just"/>
            <a:r>
              <a:rPr lang="en-IN" sz="2400" b="1" dirty="0"/>
              <a:t>PFR &amp; DPR of MII, MPP, FC&amp;D Projects accepted by Advisory Committee (s) for techno economical viability consideration (benefits envisaged for water uses, cost estimated as per BIS Codes and BC Ratio/ IRR etc.) as per the extent guidelines with statutory clearances as per various Acts applicable to the Projects.</a:t>
            </a:r>
          </a:p>
          <a:p>
            <a:pPr algn="just"/>
            <a:endParaRPr lang="en-IN" sz="2400" b="1" dirty="0"/>
          </a:p>
          <a:p>
            <a:pPr algn="just"/>
            <a:r>
              <a:rPr lang="en-IN" sz="2400" b="1" dirty="0">
                <a:solidFill>
                  <a:srgbClr val="FF0000"/>
                </a:solidFill>
              </a:rPr>
              <a:t>For MPP projects Unit-wise; I-Irrigation HW, II-Canal Network, III-Power, IV-Navigation etc. as well as Abstract-wise A to Q with Direct &amp; Indirect all costs considered with latest SORs.</a:t>
            </a:r>
          </a:p>
          <a:p>
            <a:pPr algn="just"/>
            <a:endParaRPr lang="en-IN" sz="2400" b="1" dirty="0"/>
          </a:p>
          <a:p>
            <a:pPr algn="just"/>
            <a:r>
              <a:rPr lang="en-IN" sz="2400" b="1" dirty="0"/>
              <a:t>Projects considered under various schemes are governed by their respective guidelines for eligibility, funding, project implementation, processes (initiation, planning, execution, monitoring &amp; control and Closer/completion) and O&amp;M considerations.</a:t>
            </a:r>
          </a:p>
          <a:p>
            <a:endParaRPr lang="en-IN" sz="2400" dirty="0"/>
          </a:p>
          <a:p>
            <a:pPr algn="ctr"/>
            <a:r>
              <a:rPr lang="en-US" sz="2400" dirty="0">
                <a:solidFill>
                  <a:srgbClr val="00B0F0"/>
                </a:solidFill>
              </a:rPr>
              <a:t>***</a:t>
            </a:r>
            <a:endParaRPr lang="en-IN" sz="1900" dirty="0"/>
          </a:p>
        </p:txBody>
      </p:sp>
    </p:spTree>
    <p:extLst>
      <p:ext uri="{BB962C8B-B14F-4D97-AF65-F5344CB8AC3E}">
        <p14:creationId xmlns:p14="http://schemas.microsoft.com/office/powerpoint/2010/main" val="670001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476671"/>
            <a:ext cx="8991600" cy="504057"/>
          </a:xfrm>
        </p:spPr>
        <p:txBody>
          <a:bodyPr>
            <a:noAutofit/>
          </a:bodyPr>
          <a:lstStyle/>
          <a:p>
            <a:pPr algn="ctr"/>
            <a:r>
              <a:rPr lang="en-US" sz="2400" b="1" dirty="0" err="1">
                <a:solidFill>
                  <a:srgbClr val="00B0F0"/>
                </a:solidFill>
                <a:latin typeface="+mn-lt"/>
                <a:cs typeface="Times New Roman" pitchFamily="18" charset="0"/>
              </a:rPr>
              <a:t>Navgarh_Dam_Varanasi</a:t>
            </a:r>
            <a:endParaRPr lang="en-IN" sz="2400" b="1" dirty="0">
              <a:solidFill>
                <a:srgbClr val="00B0F0"/>
              </a:solidFill>
              <a:latin typeface="+mn-lt"/>
              <a:cs typeface="Times New Roman" pitchFamily="18" charset="0"/>
            </a:endParaRPr>
          </a:p>
        </p:txBody>
      </p:sp>
      <p:sp>
        <p:nvSpPr>
          <p:cNvPr id="3" name="Content Placeholder 2"/>
          <p:cNvSpPr>
            <a:spLocks noGrp="1"/>
          </p:cNvSpPr>
          <p:nvPr>
            <p:ph idx="4294967295"/>
          </p:nvPr>
        </p:nvSpPr>
        <p:spPr>
          <a:xfrm>
            <a:off x="611560" y="1268760"/>
            <a:ext cx="4671669" cy="4879606"/>
          </a:xfrm>
        </p:spPr>
        <p:txBody>
          <a:bodyPr>
            <a:noAutofit/>
          </a:bodyPr>
          <a:lstStyle/>
          <a:p>
            <a:pPr marL="324000" lvl="0" indent="-382588" algn="just">
              <a:spcBef>
                <a:spcPts val="1200"/>
              </a:spcBef>
            </a:pPr>
            <a:r>
              <a:rPr lang="en-US" sz="2400" dirty="0">
                <a:solidFill>
                  <a:srgbClr val="000099"/>
                </a:solidFill>
              </a:rPr>
              <a:t>Techno-economic examination of DPRs of Water resources projects  (National &amp; Externally Assisted) and  preparation of Note </a:t>
            </a:r>
            <a:r>
              <a:rPr lang="en-IN" sz="2400" dirty="0">
                <a:solidFill>
                  <a:srgbClr val="000099"/>
                </a:solidFill>
              </a:rPr>
              <a:t> for the Advisory Committee of </a:t>
            </a:r>
            <a:r>
              <a:rPr lang="en-IN" sz="2400" dirty="0" err="1">
                <a:solidFill>
                  <a:srgbClr val="000099"/>
                </a:solidFill>
              </a:rPr>
              <a:t>DoWR</a:t>
            </a:r>
            <a:r>
              <a:rPr lang="en-IN" sz="2400" dirty="0">
                <a:solidFill>
                  <a:srgbClr val="000099"/>
                </a:solidFill>
              </a:rPr>
              <a:t>, RD &amp; GR on Irrigation, Flood Control and Multipurpose Projects.</a:t>
            </a:r>
          </a:p>
          <a:p>
            <a:pPr marL="324000" lvl="0" algn="just">
              <a:spcBef>
                <a:spcPts val="1200"/>
              </a:spcBef>
            </a:pPr>
            <a:r>
              <a:rPr lang="en-US" sz="2400" dirty="0">
                <a:solidFill>
                  <a:srgbClr val="000099"/>
                </a:solidFill>
              </a:rPr>
              <a:t>Examining Concept Notes of</a:t>
            </a:r>
            <a:endParaRPr lang="en-US" sz="2400" dirty="0"/>
          </a:p>
        </p:txBody>
      </p:sp>
      <p:pic>
        <p:nvPicPr>
          <p:cNvPr id="1026" name="Picture 2" descr="Varanasi: Naugarh D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980728"/>
            <a:ext cx="8880921" cy="58772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476671"/>
            <a:ext cx="8991600" cy="504057"/>
          </a:xfrm>
        </p:spPr>
        <p:txBody>
          <a:bodyPr>
            <a:noAutofit/>
          </a:bodyPr>
          <a:lstStyle/>
          <a:p>
            <a:pPr algn="ctr"/>
            <a:r>
              <a:rPr lang="en-US" sz="2400" b="1" dirty="0" err="1">
                <a:solidFill>
                  <a:srgbClr val="00B0F0"/>
                </a:solidFill>
                <a:latin typeface="+mn-lt"/>
                <a:cs typeface="Times New Roman" pitchFamily="18" charset="0"/>
              </a:rPr>
              <a:t>Shimoga_Dam</a:t>
            </a:r>
            <a:endParaRPr lang="en-IN" sz="2400" b="1" dirty="0">
              <a:solidFill>
                <a:srgbClr val="00B0F0"/>
              </a:solidFill>
              <a:latin typeface="+mn-lt"/>
              <a:cs typeface="Times New Roman" pitchFamily="18" charset="0"/>
            </a:endParaRPr>
          </a:p>
        </p:txBody>
      </p:sp>
      <p:pic>
        <p:nvPicPr>
          <p:cNvPr id="3074" name="Picture 2" descr="Dam / Bendungan - Wikipedia"/>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611188" y="851754"/>
            <a:ext cx="7926518" cy="4161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288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476671"/>
            <a:ext cx="8991600" cy="504057"/>
          </a:xfrm>
        </p:spPr>
        <p:txBody>
          <a:bodyPr>
            <a:noAutofit/>
          </a:bodyPr>
          <a:lstStyle/>
          <a:p>
            <a:pPr algn="ctr"/>
            <a:r>
              <a:rPr lang="en-US" sz="2400" b="1" dirty="0" err="1">
                <a:solidFill>
                  <a:srgbClr val="00B0F0"/>
                </a:solidFill>
                <a:latin typeface="+mn-lt"/>
                <a:cs typeface="Times New Roman" pitchFamily="18" charset="0"/>
              </a:rPr>
              <a:t>Singreni_Dam</a:t>
            </a:r>
            <a:endParaRPr lang="en-IN" sz="2400" b="1" dirty="0">
              <a:solidFill>
                <a:srgbClr val="00B0F0"/>
              </a:solidFill>
              <a:latin typeface="+mn-lt"/>
              <a:cs typeface="Times New Roman" pitchFamily="18" charset="0"/>
            </a:endParaRPr>
          </a:p>
        </p:txBody>
      </p:sp>
      <p:pic>
        <p:nvPicPr>
          <p:cNvPr id="2052" name="Picture 4" descr="mission bhagiratha water to singareni quarters - Saksh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113" y="1124744"/>
            <a:ext cx="8222533"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614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476671"/>
            <a:ext cx="8991600" cy="504057"/>
          </a:xfrm>
        </p:spPr>
        <p:txBody>
          <a:bodyPr>
            <a:noAutofit/>
          </a:bodyPr>
          <a:lstStyle/>
          <a:p>
            <a:pPr algn="ctr"/>
            <a:r>
              <a:rPr lang="en-US" sz="2400" b="1" dirty="0" err="1">
                <a:solidFill>
                  <a:srgbClr val="00B0F0"/>
                </a:solidFill>
                <a:latin typeface="+mn-lt"/>
                <a:cs typeface="Times New Roman" pitchFamily="18" charset="0"/>
              </a:rPr>
              <a:t>TungaBhadra_Dam</a:t>
            </a:r>
            <a:endParaRPr lang="en-IN" sz="2400" b="1" dirty="0">
              <a:solidFill>
                <a:srgbClr val="00B0F0"/>
              </a:solidFill>
              <a:latin typeface="+mn-lt"/>
              <a:cs typeface="Times New Roman" pitchFamily="18" charset="0"/>
            </a:endParaRPr>
          </a:p>
        </p:txBody>
      </p:sp>
      <p:pic>
        <p:nvPicPr>
          <p:cNvPr id="6146" name="Picture 2" descr="Tales Of A Nomad: Tungabhadra D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574698" y="1124744"/>
            <a:ext cx="8152899" cy="550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798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Desktop\varanasi-aarti.jpg">
            <a:extLst>
              <a:ext uri="{FF2B5EF4-FFF2-40B4-BE49-F238E27FC236}">
                <a16:creationId xmlns:a16="http://schemas.microsoft.com/office/drawing/2014/main" id="{403A37AD-2AAD-7856-81E7-F2AEC082AAA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 y="228600"/>
            <a:ext cx="9067800" cy="5543550"/>
          </a:xfrm>
          <a:noFill/>
        </p:spPr>
      </p:pic>
      <p:sp>
        <p:nvSpPr>
          <p:cNvPr id="6147" name="TextBox 5">
            <a:extLst>
              <a:ext uri="{FF2B5EF4-FFF2-40B4-BE49-F238E27FC236}">
                <a16:creationId xmlns:a16="http://schemas.microsoft.com/office/drawing/2014/main" id="{215D9A2A-FCB7-4A33-85BB-AD17FE261AFE}"/>
              </a:ext>
            </a:extLst>
          </p:cNvPr>
          <p:cNvSpPr txBox="1">
            <a:spLocks noChangeArrowheads="1"/>
          </p:cNvSpPr>
          <p:nvPr/>
        </p:nvSpPr>
        <p:spPr bwMode="auto">
          <a:xfrm>
            <a:off x="1828800" y="6019800"/>
            <a:ext cx="510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a:t>Ganga Aarti - Varanasi</a:t>
            </a:r>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476671"/>
            <a:ext cx="8991600" cy="504057"/>
          </a:xfrm>
        </p:spPr>
        <p:txBody>
          <a:bodyPr>
            <a:noAutofit/>
          </a:bodyPr>
          <a:lstStyle/>
          <a:p>
            <a:pPr algn="ctr"/>
            <a:r>
              <a:rPr lang="en-US" sz="2400" b="1" dirty="0" err="1">
                <a:solidFill>
                  <a:srgbClr val="00B0F0"/>
                </a:solidFill>
                <a:latin typeface="+mn-lt"/>
                <a:cs typeface="Times New Roman" pitchFamily="18" charset="0"/>
              </a:rPr>
              <a:t>Devaradaddi</a:t>
            </a:r>
            <a:r>
              <a:rPr lang="en-US" sz="2400" b="1" dirty="0">
                <a:solidFill>
                  <a:srgbClr val="00B0F0"/>
                </a:solidFill>
                <a:latin typeface="+mn-lt"/>
                <a:cs typeface="Times New Roman" pitchFamily="18" charset="0"/>
              </a:rPr>
              <a:t>_</a:t>
            </a:r>
            <a:endParaRPr lang="en-IN" sz="2400" b="1" dirty="0">
              <a:solidFill>
                <a:srgbClr val="00B0F0"/>
              </a:solidFill>
              <a:latin typeface="+mn-lt"/>
              <a:cs typeface="Times New Roman" pitchFamily="18" charset="0"/>
            </a:endParaRPr>
          </a:p>
        </p:txBody>
      </p:sp>
      <p:pic>
        <p:nvPicPr>
          <p:cNvPr id="4100" name="Picture 4" descr="The Devaragaddi project is a 20 MW undertaking on River Krishna , a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93" y="1484784"/>
            <a:ext cx="8775466"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480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476671"/>
            <a:ext cx="8991600" cy="504057"/>
          </a:xfrm>
        </p:spPr>
        <p:txBody>
          <a:bodyPr>
            <a:noAutofit/>
          </a:bodyPr>
          <a:lstStyle/>
          <a:p>
            <a:pPr algn="ctr"/>
            <a:r>
              <a:rPr lang="en-US" sz="2400" b="1" dirty="0" err="1">
                <a:solidFill>
                  <a:srgbClr val="00B0F0"/>
                </a:solidFill>
                <a:latin typeface="+mn-lt"/>
                <a:cs typeface="Times New Roman" pitchFamily="18" charset="0"/>
              </a:rPr>
              <a:t>Kosi_Barrage</a:t>
            </a:r>
            <a:endParaRPr lang="en-IN" sz="2400" b="1" dirty="0">
              <a:solidFill>
                <a:srgbClr val="00B0F0"/>
              </a:solidFill>
              <a:latin typeface="+mn-lt"/>
              <a:cs typeface="Times New Roman" pitchFamily="18" charset="0"/>
            </a:endParaRPr>
          </a:p>
        </p:txBody>
      </p:sp>
      <p:pic>
        <p:nvPicPr>
          <p:cNvPr id="5122" name="Picture 2" descr="Koshi river | कोसी नदी गंगा की एक प्रमुख सहायक नदी है. यह नेपाल के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980728"/>
            <a:ext cx="8956335"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910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476671"/>
            <a:ext cx="8991600" cy="504057"/>
          </a:xfrm>
        </p:spPr>
        <p:txBody>
          <a:bodyPr>
            <a:noAutofit/>
          </a:bodyPr>
          <a:lstStyle/>
          <a:p>
            <a:pPr algn="ctr"/>
            <a:r>
              <a:rPr lang="en-US" sz="2400" b="1" dirty="0" err="1">
                <a:solidFill>
                  <a:srgbClr val="00B0F0"/>
                </a:solidFill>
                <a:latin typeface="+mn-lt"/>
                <a:cs typeface="Times New Roman" pitchFamily="18" charset="0"/>
              </a:rPr>
              <a:t>Simly_Dam_and_Guest_House</a:t>
            </a:r>
            <a:endParaRPr lang="en-IN" sz="2400" b="1" dirty="0">
              <a:solidFill>
                <a:srgbClr val="00B0F0"/>
              </a:solidFill>
              <a:latin typeface="+mn-lt"/>
              <a:cs typeface="Times New Roman" pitchFamily="18" charset="0"/>
            </a:endParaRPr>
          </a:p>
        </p:txBody>
      </p:sp>
      <p:pic>
        <p:nvPicPr>
          <p:cNvPr id="7170" name="Picture 2" descr="Simly Dam Guest 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980728"/>
            <a:ext cx="7584844"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932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476671"/>
            <a:ext cx="8991600" cy="504057"/>
          </a:xfrm>
        </p:spPr>
        <p:txBody>
          <a:bodyPr>
            <a:noAutofit/>
          </a:bodyPr>
          <a:lstStyle/>
          <a:p>
            <a:pPr algn="ctr"/>
            <a:r>
              <a:rPr lang="en-US" sz="2400" b="1" dirty="0" err="1">
                <a:solidFill>
                  <a:srgbClr val="002060"/>
                </a:solidFill>
                <a:latin typeface="+mn-lt"/>
                <a:cs typeface="Times New Roman" pitchFamily="18" charset="0"/>
              </a:rPr>
              <a:t>Srisailam_Dam</a:t>
            </a:r>
            <a:endParaRPr lang="en-IN" sz="2400" b="1" dirty="0">
              <a:solidFill>
                <a:srgbClr val="002060"/>
              </a:solidFill>
              <a:latin typeface="+mn-lt"/>
              <a:cs typeface="Times New Roman" pitchFamily="18" charset="0"/>
            </a:endParaRPr>
          </a:p>
        </p:txBody>
      </p:sp>
      <p:pic>
        <p:nvPicPr>
          <p:cNvPr id="8194" name="Picture 2" descr="Travelogue: Belum Caves &amp; Srisail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340768"/>
            <a:ext cx="7104789"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51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azadi ka amrit mahotsav"/>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404664"/>
            <a:ext cx="7488831" cy="6192688"/>
          </a:xfrm>
          <a:prstGeom prst="rect">
            <a:avLst/>
          </a:prstGeom>
          <a:noFill/>
          <a:ln>
            <a:noFill/>
          </a:ln>
        </p:spPr>
      </p:pic>
    </p:spTree>
    <p:extLst>
      <p:ext uri="{BB962C8B-B14F-4D97-AF65-F5344CB8AC3E}">
        <p14:creationId xmlns:p14="http://schemas.microsoft.com/office/powerpoint/2010/main" val="1602383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C:\Users\admin\Desktop\7e7b30234156760f7d845971d3f0077a.jpg">
            <a:extLst>
              <a:ext uri="{FF2B5EF4-FFF2-40B4-BE49-F238E27FC236}">
                <a16:creationId xmlns:a16="http://schemas.microsoft.com/office/drawing/2014/main" id="{DECC8C99-D66B-13B2-489A-67486110BF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8077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Content Placeholder 3">
            <a:extLst>
              <a:ext uri="{FF2B5EF4-FFF2-40B4-BE49-F238E27FC236}">
                <a16:creationId xmlns:a16="http://schemas.microsoft.com/office/drawing/2014/main" id="{7D533287-6B4F-517B-CFEE-27D77BF69A97}"/>
              </a:ext>
            </a:extLst>
          </p:cNvPr>
          <p:cNvSpPr>
            <a:spLocks noGrp="1"/>
          </p:cNvSpPr>
          <p:nvPr>
            <p:ph idx="1"/>
          </p:nvPr>
        </p:nvSpPr>
        <p:spPr>
          <a:xfrm>
            <a:off x="762000" y="6019800"/>
            <a:ext cx="7848600" cy="609600"/>
          </a:xfrm>
        </p:spPr>
        <p:txBody>
          <a:bodyPr/>
          <a:lstStyle/>
          <a:p>
            <a:pPr algn="ctr">
              <a:buFont typeface="Arial" panose="020B0604020202020204" pitchFamily="34" charset="0"/>
              <a:buNone/>
            </a:pPr>
            <a:r>
              <a:rPr lang="en-IN" altLang="en-US" sz="2400"/>
              <a:t>Sabarmati River Front</a:t>
            </a:r>
            <a:endParaRPr lang="en-US" altLang="en-US"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476671"/>
            <a:ext cx="8991600" cy="504057"/>
          </a:xfrm>
        </p:spPr>
        <p:txBody>
          <a:bodyPr>
            <a:noAutofit/>
          </a:bodyPr>
          <a:lstStyle/>
          <a:p>
            <a:pPr algn="ctr"/>
            <a:r>
              <a:rPr lang="en-US" sz="2400" b="1" dirty="0" err="1">
                <a:solidFill>
                  <a:srgbClr val="00B0F0"/>
                </a:solidFill>
                <a:latin typeface="+mn-lt"/>
                <a:cs typeface="Times New Roman" pitchFamily="18" charset="0"/>
              </a:rPr>
              <a:t>Mettur_Dam</a:t>
            </a:r>
            <a:endParaRPr lang="en-IN" sz="2400" b="1" dirty="0">
              <a:solidFill>
                <a:srgbClr val="00B0F0"/>
              </a:solidFill>
              <a:latin typeface="+mn-lt"/>
              <a:cs typeface="Times New Roman" pitchFamily="18" charset="0"/>
            </a:endParaRPr>
          </a:p>
        </p:txBody>
      </p:sp>
      <p:pic>
        <p:nvPicPr>
          <p:cNvPr id="9218" name="Picture 2" descr="Ghagra Nadi district Bahraich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980728"/>
            <a:ext cx="8709245"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153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476671"/>
            <a:ext cx="8991600" cy="504057"/>
          </a:xfrm>
        </p:spPr>
        <p:txBody>
          <a:bodyPr>
            <a:noAutofit/>
          </a:bodyPr>
          <a:lstStyle/>
          <a:p>
            <a:pPr algn="ctr"/>
            <a:r>
              <a:rPr lang="en-US" sz="2400" b="1" dirty="0" err="1">
                <a:solidFill>
                  <a:srgbClr val="002060"/>
                </a:solidFill>
                <a:latin typeface="+mn-lt"/>
                <a:cs typeface="Times New Roman" pitchFamily="18" charset="0"/>
              </a:rPr>
              <a:t>Hathnikund_Barrage</a:t>
            </a:r>
            <a:endParaRPr lang="en-IN" sz="2400" b="1" dirty="0">
              <a:solidFill>
                <a:srgbClr val="002060"/>
              </a:solidFill>
              <a:latin typeface="+mn-lt"/>
              <a:cs typeface="Times New Roman" pitchFamily="18" charset="0"/>
            </a:endParaRPr>
          </a:p>
        </p:txBody>
      </p:sp>
      <p:pic>
        <p:nvPicPr>
          <p:cNvPr id="10242" name="Picture 2" descr="Climber &amp; Explorer: Hathnikund Barrage in Hary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80728"/>
            <a:ext cx="8384978" cy="5448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072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476671"/>
            <a:ext cx="8991600" cy="504057"/>
          </a:xfrm>
        </p:spPr>
        <p:txBody>
          <a:bodyPr>
            <a:noAutofit/>
          </a:bodyPr>
          <a:lstStyle/>
          <a:p>
            <a:pPr algn="ctr"/>
            <a:r>
              <a:rPr lang="en-US" sz="2400" b="1" dirty="0" err="1">
                <a:solidFill>
                  <a:srgbClr val="00B0F0"/>
                </a:solidFill>
                <a:latin typeface="+mn-lt"/>
                <a:cs typeface="Times New Roman" pitchFamily="18" charset="0"/>
              </a:rPr>
              <a:t>Reservoir_in_Rajkot</a:t>
            </a:r>
            <a:endParaRPr lang="en-IN" sz="2400" b="1" dirty="0">
              <a:solidFill>
                <a:srgbClr val="00B0F0"/>
              </a:solidFill>
              <a:latin typeface="+mn-lt"/>
              <a:cs typeface="Times New Roman" pitchFamily="18" charset="0"/>
            </a:endParaRPr>
          </a:p>
        </p:txBody>
      </p:sp>
      <p:pic>
        <p:nvPicPr>
          <p:cNvPr id="11266" name="Picture 2" descr="Reservoirs in Rajkot brimming with fresh arrival of water | Rajkot New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77" y="951924"/>
            <a:ext cx="8952929" cy="571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263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476671"/>
            <a:ext cx="8991600" cy="504057"/>
          </a:xfrm>
        </p:spPr>
        <p:txBody>
          <a:bodyPr>
            <a:noAutofit/>
          </a:bodyPr>
          <a:lstStyle/>
          <a:p>
            <a:pPr algn="ctr"/>
            <a:r>
              <a:rPr lang="en-US" sz="2400" b="1" dirty="0" err="1">
                <a:solidFill>
                  <a:srgbClr val="00B0F0"/>
                </a:solidFill>
                <a:latin typeface="+mn-lt"/>
                <a:cs typeface="Times New Roman" pitchFamily="18" charset="0"/>
              </a:rPr>
              <a:t>Harangi_Dam</a:t>
            </a:r>
            <a:endParaRPr lang="en-IN" sz="2400" b="1" dirty="0">
              <a:solidFill>
                <a:srgbClr val="00B0F0"/>
              </a:solidFill>
              <a:latin typeface="+mn-lt"/>
              <a:cs typeface="Times New Roman" pitchFamily="18" charset="0"/>
            </a:endParaRPr>
          </a:p>
        </p:txBody>
      </p:sp>
      <p:pic>
        <p:nvPicPr>
          <p:cNvPr id="12292" name="Picture 4" descr="War Memorial Balloon R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115" y="950503"/>
            <a:ext cx="8650961" cy="4854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539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B993F175-F7CD-8A38-946E-9266276972B8}"/>
              </a:ext>
            </a:extLst>
          </p:cNvPr>
          <p:cNvSpPr>
            <a:spLocks noGrp="1"/>
          </p:cNvSpPr>
          <p:nvPr>
            <p:ph type="title"/>
          </p:nvPr>
        </p:nvSpPr>
        <p:spPr>
          <a:xfrm>
            <a:off x="457200" y="152400"/>
            <a:ext cx="8305800" cy="900336"/>
          </a:xfrm>
        </p:spPr>
        <p:txBody>
          <a:bodyPr>
            <a:normAutofit fontScale="90000"/>
          </a:bodyPr>
          <a:lstStyle/>
          <a:p>
            <a:r>
              <a:rPr lang="en-IN" altLang="en-US" sz="3200" b="1" dirty="0">
                <a:solidFill>
                  <a:srgbClr val="00B0F0"/>
                </a:solidFill>
              </a:rPr>
              <a:t>Why Rivers/Dams /Reservoirs/Water Bodies are potential tourist spots</a:t>
            </a:r>
            <a:endParaRPr lang="en-US" altLang="en-US" sz="3200" b="1" dirty="0">
              <a:solidFill>
                <a:srgbClr val="00B0F0"/>
              </a:solidFill>
            </a:endParaRPr>
          </a:p>
        </p:txBody>
      </p:sp>
      <p:sp>
        <p:nvSpPr>
          <p:cNvPr id="3075" name="Content Placeholder 4">
            <a:extLst>
              <a:ext uri="{FF2B5EF4-FFF2-40B4-BE49-F238E27FC236}">
                <a16:creationId xmlns:a16="http://schemas.microsoft.com/office/drawing/2014/main" id="{DD5B8026-5732-66D1-F0E8-21BD4190D5E3}"/>
              </a:ext>
            </a:extLst>
          </p:cNvPr>
          <p:cNvSpPr>
            <a:spLocks noGrp="1"/>
          </p:cNvSpPr>
          <p:nvPr>
            <p:ph idx="1"/>
          </p:nvPr>
        </p:nvSpPr>
        <p:spPr>
          <a:xfrm>
            <a:off x="251520" y="1196752"/>
            <a:ext cx="8712968" cy="5508848"/>
          </a:xfrm>
        </p:spPr>
        <p:txBody>
          <a:bodyPr>
            <a:normAutofit fontScale="92500" lnSpcReduction="20000"/>
          </a:bodyPr>
          <a:lstStyle/>
          <a:p>
            <a:pPr algn="just"/>
            <a:r>
              <a:rPr lang="en-US" altLang="en-US" sz="2800" dirty="0">
                <a:solidFill>
                  <a:srgbClr val="7030A0"/>
                </a:solidFill>
              </a:rPr>
              <a:t>Scenic beauty: </a:t>
            </a:r>
            <a:r>
              <a:rPr lang="en-US" altLang="en-US" sz="2800" dirty="0"/>
              <a:t>Rivers and dam sites are often located in beautiful natural settings, such as mountains, forests, or valleys. The flowing water, lush greenery, and rugged terrain can create stunning vistas that attract visitors.</a:t>
            </a:r>
          </a:p>
          <a:p>
            <a:pPr algn="just"/>
            <a:endParaRPr lang="en-US" altLang="en-US" sz="2800" dirty="0"/>
          </a:p>
          <a:p>
            <a:pPr algn="just"/>
            <a:r>
              <a:rPr lang="en-US" altLang="en-US" sz="2800" dirty="0">
                <a:solidFill>
                  <a:srgbClr val="7030A0"/>
                </a:solidFill>
              </a:rPr>
              <a:t>Recreational activities: </a:t>
            </a:r>
            <a:r>
              <a:rPr lang="en-US" altLang="en-US" sz="2800" dirty="0">
                <a:solidFill>
                  <a:srgbClr val="FF0000"/>
                </a:solidFill>
              </a:rPr>
              <a:t>Rivers and dam sites provide opportunities for various recreational activities, such as fishing, boating, swimming, and hiking. These activities can be enjoyable for both individuals and families, making them popular tourist attractions.</a:t>
            </a:r>
          </a:p>
          <a:p>
            <a:pPr algn="just"/>
            <a:endParaRPr lang="en-US" altLang="en-US" sz="2800" dirty="0"/>
          </a:p>
          <a:p>
            <a:pPr algn="just"/>
            <a:r>
              <a:rPr lang="en-US" altLang="en-US" sz="2800" dirty="0">
                <a:solidFill>
                  <a:srgbClr val="7030A0"/>
                </a:solidFill>
              </a:rPr>
              <a:t>Cultural significance: </a:t>
            </a:r>
            <a:r>
              <a:rPr lang="en-US" altLang="en-US" sz="2800" dirty="0"/>
              <a:t>Many rivers and dam sites have historical or cultural significance, such as being associated with important events or famous figures. Tourists may be drawn to these sites to learn more about the history and culture of the area.</a:t>
            </a:r>
          </a:p>
          <a:p>
            <a:pPr algn="just"/>
            <a:endParaRPr lang="en-US" altLang="en-US"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82EAEEDD-534E-AB75-09B6-B0ED3CFD4D9B}"/>
              </a:ext>
            </a:extLst>
          </p:cNvPr>
          <p:cNvSpPr>
            <a:spLocks noGrp="1"/>
          </p:cNvSpPr>
          <p:nvPr>
            <p:ph type="title"/>
          </p:nvPr>
        </p:nvSpPr>
        <p:spPr>
          <a:xfrm>
            <a:off x="457200" y="0"/>
            <a:ext cx="8305800" cy="836712"/>
          </a:xfrm>
        </p:spPr>
        <p:txBody>
          <a:bodyPr>
            <a:normAutofit fontScale="90000"/>
          </a:bodyPr>
          <a:lstStyle/>
          <a:p>
            <a:r>
              <a:rPr lang="en-IN" altLang="en-US" sz="3200" b="1" dirty="0">
                <a:solidFill>
                  <a:srgbClr val="00B0F0"/>
                </a:solidFill>
              </a:rPr>
              <a:t>Benefits of developing  Rivers / Dams / Reservoirs / Water Bodies as Tourist Spo</a:t>
            </a:r>
            <a:r>
              <a:rPr lang="en-IN" altLang="en-US" sz="3600" b="1" dirty="0">
                <a:solidFill>
                  <a:srgbClr val="00B0F0"/>
                </a:solidFill>
              </a:rPr>
              <a:t>ts</a:t>
            </a:r>
            <a:endParaRPr lang="en-US" altLang="en-US" b="1" dirty="0">
              <a:solidFill>
                <a:srgbClr val="00B0F0"/>
              </a:solidFill>
            </a:endParaRPr>
          </a:p>
        </p:txBody>
      </p:sp>
      <p:sp>
        <p:nvSpPr>
          <p:cNvPr id="4099" name="Content Placeholder 4">
            <a:extLst>
              <a:ext uri="{FF2B5EF4-FFF2-40B4-BE49-F238E27FC236}">
                <a16:creationId xmlns:a16="http://schemas.microsoft.com/office/drawing/2014/main" id="{E2335C5C-9A3F-746F-B678-997FD6F717EF}"/>
              </a:ext>
            </a:extLst>
          </p:cNvPr>
          <p:cNvSpPr>
            <a:spLocks noGrp="1"/>
          </p:cNvSpPr>
          <p:nvPr>
            <p:ph idx="1"/>
          </p:nvPr>
        </p:nvSpPr>
        <p:spPr>
          <a:xfrm>
            <a:off x="68580" y="980728"/>
            <a:ext cx="8967916" cy="5877272"/>
          </a:xfrm>
        </p:spPr>
        <p:txBody>
          <a:bodyPr>
            <a:normAutofit fontScale="77500" lnSpcReduction="20000"/>
          </a:bodyPr>
          <a:lstStyle/>
          <a:p>
            <a:pPr algn="just"/>
            <a:r>
              <a:rPr lang="en-US" altLang="en-US" sz="3000" dirty="0">
                <a:solidFill>
                  <a:srgbClr val="7030A0"/>
                </a:solidFill>
              </a:rPr>
              <a:t>Boost to economy:</a:t>
            </a:r>
            <a:r>
              <a:rPr lang="en-US" altLang="en-US" sz="3000" dirty="0"/>
              <a:t> Developing water bodies as tourist attractions can attract more visitors, which can help boost the local economy by generating revenue for businesses such as hotels, restaurants, and transportation.</a:t>
            </a:r>
          </a:p>
          <a:p>
            <a:pPr algn="just"/>
            <a:endParaRPr lang="en-US" altLang="en-US" sz="3000" dirty="0"/>
          </a:p>
          <a:p>
            <a:pPr algn="just"/>
            <a:r>
              <a:rPr lang="en-US" altLang="en-US" sz="3000" dirty="0">
                <a:solidFill>
                  <a:srgbClr val="7030A0"/>
                </a:solidFill>
              </a:rPr>
              <a:t>Recreational opportunities</a:t>
            </a:r>
            <a:r>
              <a:rPr lang="en-US" altLang="en-US" sz="3000" dirty="0"/>
              <a:t>: </a:t>
            </a:r>
            <a:r>
              <a:rPr lang="en-US" altLang="en-US" sz="3000" dirty="0">
                <a:solidFill>
                  <a:srgbClr val="FF0000"/>
                </a:solidFill>
              </a:rPr>
              <a:t>Water bodies can provide opportunities for recreational activities such as fishing, boating, swimming, and water sports, which can enhance the quality of life for locals and provide enjoyable experiences for visitors.</a:t>
            </a:r>
          </a:p>
          <a:p>
            <a:pPr algn="just"/>
            <a:endParaRPr lang="en-US" altLang="en-US" sz="3000" dirty="0"/>
          </a:p>
          <a:p>
            <a:pPr algn="just"/>
            <a:r>
              <a:rPr lang="en-US" altLang="en-US" sz="3000" dirty="0">
                <a:solidFill>
                  <a:srgbClr val="7030A0"/>
                </a:solidFill>
              </a:rPr>
              <a:t>Environmental conservation</a:t>
            </a:r>
            <a:r>
              <a:rPr lang="en-US" altLang="en-US" sz="3000" dirty="0"/>
              <a:t>: Developing water bodies as tourist spots can also promote environmental conservation efforts, such as preserving wildlife habitats, monitoring water quality, and promoting responsible use of natural resources.</a:t>
            </a:r>
          </a:p>
          <a:p>
            <a:pPr algn="just"/>
            <a:endParaRPr lang="en-US" altLang="en-US" sz="3000" dirty="0"/>
          </a:p>
          <a:p>
            <a:pPr algn="just"/>
            <a:r>
              <a:rPr lang="en-US" altLang="en-US" sz="3000" dirty="0">
                <a:solidFill>
                  <a:srgbClr val="7030A0"/>
                </a:solidFill>
              </a:rPr>
              <a:t>Cultural heritage preservation</a:t>
            </a:r>
            <a:r>
              <a:rPr lang="en-US" altLang="en-US" sz="3000" dirty="0"/>
              <a:t>: </a:t>
            </a:r>
            <a:r>
              <a:rPr lang="en-US" altLang="en-US" sz="3000" dirty="0">
                <a:solidFill>
                  <a:srgbClr val="FF0000"/>
                </a:solidFill>
              </a:rPr>
              <a:t>Dams and reservoirs often have cultural and historical significance, and developing them as tourist attractions can help preserve their cultural heritage and promote local traditions.</a:t>
            </a:r>
          </a:p>
          <a:p>
            <a:pPr algn="just"/>
            <a:endParaRPr lang="en-US" altLang="en-US" sz="1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AA75F8DC-6DE7-C6BC-0D5E-C293C318C8B2}"/>
              </a:ext>
            </a:extLst>
          </p:cNvPr>
          <p:cNvSpPr>
            <a:spLocks noGrp="1"/>
          </p:cNvSpPr>
          <p:nvPr>
            <p:ph type="title"/>
          </p:nvPr>
        </p:nvSpPr>
        <p:spPr>
          <a:xfrm>
            <a:off x="457200" y="116632"/>
            <a:ext cx="8305800" cy="504056"/>
          </a:xfrm>
        </p:spPr>
        <p:txBody>
          <a:bodyPr>
            <a:normAutofit fontScale="90000"/>
          </a:bodyPr>
          <a:lstStyle/>
          <a:p>
            <a:r>
              <a:rPr lang="en-IN" altLang="en-US" sz="3200" b="1" dirty="0">
                <a:solidFill>
                  <a:srgbClr val="00B0F0"/>
                </a:solidFill>
              </a:rPr>
              <a:t>Important tourist Attractions</a:t>
            </a:r>
            <a:endParaRPr lang="en-US" altLang="en-US" sz="3200" b="1" dirty="0">
              <a:solidFill>
                <a:srgbClr val="00B0F0"/>
              </a:solidFill>
            </a:endParaRPr>
          </a:p>
        </p:txBody>
      </p:sp>
      <p:sp>
        <p:nvSpPr>
          <p:cNvPr id="5123" name="Content Placeholder 4">
            <a:extLst>
              <a:ext uri="{FF2B5EF4-FFF2-40B4-BE49-F238E27FC236}">
                <a16:creationId xmlns:a16="http://schemas.microsoft.com/office/drawing/2014/main" id="{8517B157-E71A-3945-5E61-C72F81446043}"/>
              </a:ext>
            </a:extLst>
          </p:cNvPr>
          <p:cNvSpPr>
            <a:spLocks noGrp="1"/>
          </p:cNvSpPr>
          <p:nvPr>
            <p:ph idx="1"/>
          </p:nvPr>
        </p:nvSpPr>
        <p:spPr>
          <a:xfrm>
            <a:off x="179512" y="620688"/>
            <a:ext cx="8856984" cy="6237312"/>
          </a:xfrm>
        </p:spPr>
        <p:txBody>
          <a:bodyPr>
            <a:normAutofit fontScale="92500" lnSpcReduction="20000"/>
          </a:bodyPr>
          <a:lstStyle/>
          <a:p>
            <a:pPr algn="just"/>
            <a:r>
              <a:rPr lang="en-US" altLang="en-US" sz="2800" dirty="0">
                <a:solidFill>
                  <a:srgbClr val="7030A0"/>
                </a:solidFill>
                <a:latin typeface="Book Antiqua" panose="02040602050305030304" pitchFamily="18" charset="0"/>
              </a:rPr>
              <a:t>Sabarmati River, Ahmedabad </a:t>
            </a:r>
            <a:r>
              <a:rPr lang="en-US" altLang="en-US" sz="2800" dirty="0">
                <a:latin typeface="Book Antiqua" panose="02040602050305030304" pitchFamily="18" charset="0"/>
              </a:rPr>
              <a:t>- The Sabarmati riverfront in Ahmadabad is a popular tourist attraction, with several parks, gardens, and walkways built along the river. </a:t>
            </a:r>
          </a:p>
          <a:p>
            <a:pPr algn="just"/>
            <a:endParaRPr lang="en-US" altLang="en-US" sz="2800" dirty="0">
              <a:latin typeface="Book Antiqua" panose="02040602050305030304" pitchFamily="18" charset="0"/>
            </a:endParaRPr>
          </a:p>
          <a:p>
            <a:pPr algn="just"/>
            <a:r>
              <a:rPr lang="en-US" altLang="en-US" sz="2800" dirty="0">
                <a:solidFill>
                  <a:srgbClr val="7030A0"/>
                </a:solidFill>
                <a:latin typeface="Book Antiqua" panose="02040602050305030304" pitchFamily="18" charset="0"/>
              </a:rPr>
              <a:t>Ganga River, Varanasi </a:t>
            </a:r>
            <a:r>
              <a:rPr lang="en-US" altLang="en-US" sz="2800" dirty="0">
                <a:latin typeface="Book Antiqua" panose="02040602050305030304" pitchFamily="18" charset="0"/>
              </a:rPr>
              <a:t>- </a:t>
            </a:r>
            <a:r>
              <a:rPr lang="en-US" altLang="en-US" sz="2800" dirty="0">
                <a:solidFill>
                  <a:srgbClr val="FF0000"/>
                </a:solidFill>
                <a:latin typeface="Book Antiqua" panose="02040602050305030304" pitchFamily="18" charset="0"/>
              </a:rPr>
              <a:t>Varanasi is one of the oldest and holiest cities in India, located on the banks of the Ganga river. The riverfront here is home to the famous Ghats, where pilgrims come to take a holy dip in the river, and tourists can take boat rides and witness the Ganga Aarti ceremony.</a:t>
            </a:r>
          </a:p>
          <a:p>
            <a:pPr algn="just"/>
            <a:endParaRPr lang="en-US" altLang="en-US" sz="2800" dirty="0">
              <a:latin typeface="Book Antiqua" panose="02040602050305030304" pitchFamily="18" charset="0"/>
            </a:endParaRPr>
          </a:p>
          <a:p>
            <a:pPr algn="just"/>
            <a:r>
              <a:rPr lang="en-US" altLang="en-US" sz="2800" dirty="0">
                <a:solidFill>
                  <a:srgbClr val="7030A0"/>
                </a:solidFill>
                <a:latin typeface="Book Antiqua" panose="02040602050305030304" pitchFamily="18" charset="0"/>
              </a:rPr>
              <a:t>Brahmaputra River, Assam </a:t>
            </a:r>
            <a:r>
              <a:rPr lang="en-US" altLang="en-US" sz="2800" dirty="0">
                <a:latin typeface="Book Antiqua" panose="02040602050305030304" pitchFamily="18" charset="0"/>
              </a:rPr>
              <a:t>- The Brahmaputra river flows through the state of Assam and is home to several wildlife sanctuaries and national parks. The riverfront in Assam is a popular spot for river cruises and water sports, and tourists can also visit the famous </a:t>
            </a:r>
            <a:r>
              <a:rPr lang="en-US" altLang="en-US" sz="2800" dirty="0" err="1">
                <a:latin typeface="Book Antiqua" panose="02040602050305030304" pitchFamily="18" charset="0"/>
              </a:rPr>
              <a:t>Kamakhya</a:t>
            </a:r>
            <a:r>
              <a:rPr lang="en-US" altLang="en-US" sz="2800" dirty="0">
                <a:latin typeface="Book Antiqua" panose="02040602050305030304" pitchFamily="18" charset="0"/>
              </a:rPr>
              <a:t> Temple, located on the banks of the Brahmaputra.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3">
            <a:extLst>
              <a:ext uri="{FF2B5EF4-FFF2-40B4-BE49-F238E27FC236}">
                <a16:creationId xmlns:a16="http://schemas.microsoft.com/office/drawing/2014/main" id="{60AC8B5B-8369-7742-B3FB-F4FEEDFB0555}"/>
              </a:ext>
            </a:extLst>
          </p:cNvPr>
          <p:cNvSpPr>
            <a:spLocks noGrp="1"/>
          </p:cNvSpPr>
          <p:nvPr>
            <p:ph idx="1"/>
          </p:nvPr>
        </p:nvSpPr>
        <p:spPr>
          <a:xfrm>
            <a:off x="762000" y="6019800"/>
            <a:ext cx="7848600" cy="609600"/>
          </a:xfrm>
        </p:spPr>
        <p:txBody>
          <a:bodyPr/>
          <a:lstStyle/>
          <a:p>
            <a:pPr algn="ctr">
              <a:buFont typeface="Arial" panose="020B0604020202020204" pitchFamily="34" charset="0"/>
              <a:buNone/>
            </a:pPr>
            <a:r>
              <a:rPr lang="en-IN" altLang="en-US" sz="2400"/>
              <a:t>Lake Palace _Pichola Lake Udaipur</a:t>
            </a:r>
            <a:endParaRPr lang="en-US" altLang="en-US" sz="2400"/>
          </a:p>
        </p:txBody>
      </p:sp>
      <p:pic>
        <p:nvPicPr>
          <p:cNvPr id="8195" name="Picture 4" descr="C:\Users\admin\Desktop\optimized-wn1q.jpg">
            <a:extLst>
              <a:ext uri="{FF2B5EF4-FFF2-40B4-BE49-F238E27FC236}">
                <a16:creationId xmlns:a16="http://schemas.microsoft.com/office/drawing/2014/main" id="{D3378EF2-33D1-407E-54DF-4190548E44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8153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A797ACD3-7221-42E3-454B-E72BAD275351}"/>
              </a:ext>
            </a:extLst>
          </p:cNvPr>
          <p:cNvSpPr>
            <a:spLocks noGrp="1"/>
          </p:cNvSpPr>
          <p:nvPr>
            <p:ph type="title"/>
          </p:nvPr>
        </p:nvSpPr>
        <p:spPr>
          <a:xfrm>
            <a:off x="457200" y="0"/>
            <a:ext cx="8305800" cy="731837"/>
          </a:xfrm>
        </p:spPr>
        <p:txBody>
          <a:bodyPr/>
          <a:lstStyle/>
          <a:p>
            <a:r>
              <a:rPr lang="en-IN" altLang="en-US" sz="3200" b="1" dirty="0">
                <a:solidFill>
                  <a:srgbClr val="00B0F0"/>
                </a:solidFill>
                <a:latin typeface="Book Antiqua" panose="02040602050305030304" pitchFamily="18" charset="0"/>
              </a:rPr>
              <a:t>Scheme of </a:t>
            </a:r>
            <a:r>
              <a:rPr lang="en-IN" altLang="en-US" sz="3200" b="1" dirty="0" err="1">
                <a:solidFill>
                  <a:srgbClr val="00B0F0"/>
                </a:solidFill>
                <a:latin typeface="Book Antiqua" panose="02040602050305030304" pitchFamily="18" charset="0"/>
              </a:rPr>
              <a:t>MoJS</a:t>
            </a:r>
            <a:r>
              <a:rPr lang="en-IN" altLang="en-US" sz="3200" b="1" dirty="0">
                <a:solidFill>
                  <a:srgbClr val="00B0F0"/>
                </a:solidFill>
                <a:latin typeface="Book Antiqua" panose="02040602050305030304" pitchFamily="18" charset="0"/>
              </a:rPr>
              <a:t> Promoting Tourism</a:t>
            </a:r>
            <a:endParaRPr lang="en-US" altLang="en-US" sz="3200" b="1" dirty="0">
              <a:solidFill>
                <a:srgbClr val="00B0F0"/>
              </a:solidFill>
              <a:latin typeface="Book Antiqua" panose="02040602050305030304" pitchFamily="18" charset="0"/>
            </a:endParaRPr>
          </a:p>
        </p:txBody>
      </p:sp>
      <p:sp>
        <p:nvSpPr>
          <p:cNvPr id="9219" name="Content Placeholder 4">
            <a:extLst>
              <a:ext uri="{FF2B5EF4-FFF2-40B4-BE49-F238E27FC236}">
                <a16:creationId xmlns:a16="http://schemas.microsoft.com/office/drawing/2014/main" id="{6C4D9513-626B-7673-F2F4-159A44FDFB01}"/>
              </a:ext>
            </a:extLst>
          </p:cNvPr>
          <p:cNvSpPr>
            <a:spLocks noGrp="1"/>
          </p:cNvSpPr>
          <p:nvPr>
            <p:ph idx="1"/>
          </p:nvPr>
        </p:nvSpPr>
        <p:spPr>
          <a:xfrm>
            <a:off x="179512" y="731838"/>
            <a:ext cx="8784976" cy="6009530"/>
          </a:xfrm>
        </p:spPr>
        <p:txBody>
          <a:bodyPr>
            <a:normAutofit fontScale="77500" lnSpcReduction="20000"/>
          </a:bodyPr>
          <a:lstStyle/>
          <a:p>
            <a:pPr algn="just">
              <a:buFont typeface="Arial" charset="0"/>
              <a:buChar char="•"/>
              <a:defRPr/>
            </a:pPr>
            <a:r>
              <a:rPr lang="en-US" sz="3100" dirty="0">
                <a:latin typeface="Book Antiqua" pitchFamily="18" charset="0"/>
              </a:rPr>
              <a:t>Government of India launched a pilot scheme for “Repair, Renovation and Restoration (RRR) of Water Bodies directly linked to Agriculture” during January, 2005.</a:t>
            </a:r>
          </a:p>
          <a:p>
            <a:pPr algn="just">
              <a:buFont typeface="Arial" charset="0"/>
              <a:buChar char="•"/>
              <a:defRPr/>
            </a:pPr>
            <a:endParaRPr lang="en-US" sz="3100" dirty="0">
              <a:latin typeface="Book Antiqua" pitchFamily="18" charset="0"/>
            </a:endParaRPr>
          </a:p>
          <a:p>
            <a:pPr algn="just">
              <a:buFont typeface="Arial" charset="0"/>
              <a:buChar char="•"/>
              <a:defRPr/>
            </a:pPr>
            <a:r>
              <a:rPr lang="en-IN" sz="3100" dirty="0">
                <a:solidFill>
                  <a:srgbClr val="FF0000"/>
                </a:solidFill>
                <a:latin typeface="Book Antiqua" pitchFamily="18" charset="0"/>
              </a:rPr>
              <a:t>With the launch of </a:t>
            </a:r>
            <a:r>
              <a:rPr lang="en-US" sz="3100" dirty="0" err="1">
                <a:solidFill>
                  <a:srgbClr val="FF0000"/>
                </a:solidFill>
                <a:latin typeface="Book Antiqua" pitchFamily="18" charset="0"/>
              </a:rPr>
              <a:t>Pradhan</a:t>
            </a:r>
            <a:r>
              <a:rPr lang="en-US" sz="3100" dirty="0">
                <a:solidFill>
                  <a:srgbClr val="FF0000"/>
                </a:solidFill>
                <a:latin typeface="Book Antiqua" pitchFamily="18" charset="0"/>
              </a:rPr>
              <a:t> </a:t>
            </a:r>
            <a:r>
              <a:rPr lang="en-US" sz="3100" dirty="0" err="1">
                <a:solidFill>
                  <a:srgbClr val="FF0000"/>
                </a:solidFill>
                <a:latin typeface="Book Antiqua" pitchFamily="18" charset="0"/>
              </a:rPr>
              <a:t>Mantri</a:t>
            </a:r>
            <a:r>
              <a:rPr lang="en-US" sz="3100" dirty="0">
                <a:solidFill>
                  <a:srgbClr val="FF0000"/>
                </a:solidFill>
                <a:latin typeface="Book Antiqua" pitchFamily="18" charset="0"/>
              </a:rPr>
              <a:t> </a:t>
            </a:r>
            <a:r>
              <a:rPr lang="en-US" sz="3100" dirty="0" err="1">
                <a:solidFill>
                  <a:srgbClr val="FF0000"/>
                </a:solidFill>
                <a:latin typeface="Book Antiqua" pitchFamily="18" charset="0"/>
              </a:rPr>
              <a:t>Krishi</a:t>
            </a:r>
            <a:r>
              <a:rPr lang="en-US" sz="3100" dirty="0">
                <a:solidFill>
                  <a:srgbClr val="FF0000"/>
                </a:solidFill>
                <a:latin typeface="Book Antiqua" pitchFamily="18" charset="0"/>
              </a:rPr>
              <a:t> </a:t>
            </a:r>
            <a:r>
              <a:rPr lang="en-US" sz="3100" dirty="0" err="1">
                <a:solidFill>
                  <a:srgbClr val="FF0000"/>
                </a:solidFill>
                <a:latin typeface="Book Antiqua" pitchFamily="18" charset="0"/>
              </a:rPr>
              <a:t>Sinchayee</a:t>
            </a:r>
            <a:r>
              <a:rPr lang="en-US" sz="3100" dirty="0">
                <a:solidFill>
                  <a:srgbClr val="FF0000"/>
                </a:solidFill>
                <a:latin typeface="Book Antiqua" pitchFamily="18" charset="0"/>
              </a:rPr>
              <a:t> </a:t>
            </a:r>
            <a:r>
              <a:rPr lang="en-US" sz="3100" dirty="0" err="1">
                <a:solidFill>
                  <a:srgbClr val="FF0000"/>
                </a:solidFill>
                <a:latin typeface="Book Antiqua" pitchFamily="18" charset="0"/>
              </a:rPr>
              <a:t>Yojana</a:t>
            </a:r>
            <a:r>
              <a:rPr lang="en-US" sz="3100" dirty="0">
                <a:solidFill>
                  <a:srgbClr val="FF0000"/>
                </a:solidFill>
                <a:latin typeface="Book Antiqua" pitchFamily="18" charset="0"/>
              </a:rPr>
              <a:t> (PMKSY) during 2015-16 the scheme of Repair, Renovation and Restoration (RRR) of Water Bodies comes under its fold.</a:t>
            </a:r>
          </a:p>
          <a:p>
            <a:pPr algn="just">
              <a:buFont typeface="Arial" charset="0"/>
              <a:buChar char="•"/>
              <a:defRPr/>
            </a:pPr>
            <a:endParaRPr lang="en-US" sz="3100" dirty="0">
              <a:latin typeface="Book Antiqua" pitchFamily="18" charset="0"/>
            </a:endParaRPr>
          </a:p>
          <a:p>
            <a:pPr algn="just">
              <a:buFont typeface="Arial" charset="0"/>
              <a:buChar char="•"/>
              <a:defRPr/>
            </a:pPr>
            <a:r>
              <a:rPr lang="en-US" sz="3100" dirty="0">
                <a:latin typeface="Book Antiqua" pitchFamily="18" charset="0"/>
              </a:rPr>
              <a:t>The objective of the scheme includes comprehensive improvement and restoration of water bodies, including protection works to avoid encroachment thereby increasing tank storage capacity. The other key objective is </a:t>
            </a:r>
            <a:r>
              <a:rPr lang="en-US" sz="3100" u="sng" dirty="0">
                <a:solidFill>
                  <a:schemeClr val="accent2">
                    <a:lumMod val="50000"/>
                  </a:schemeClr>
                </a:solidFill>
                <a:latin typeface="Book Antiqua" pitchFamily="18" charset="0"/>
              </a:rPr>
              <a:t>development of tourism, cultural activities, etc.</a:t>
            </a:r>
          </a:p>
          <a:p>
            <a:pPr algn="just">
              <a:buFont typeface="Arial" charset="0"/>
              <a:buChar char="•"/>
              <a:defRPr/>
            </a:pPr>
            <a:endParaRPr lang="en-US" sz="3100" u="sng" dirty="0">
              <a:solidFill>
                <a:schemeClr val="accent2">
                  <a:lumMod val="50000"/>
                </a:schemeClr>
              </a:solidFill>
              <a:latin typeface="Book Antiqua" pitchFamily="18" charset="0"/>
            </a:endParaRPr>
          </a:p>
          <a:p>
            <a:pPr algn="just">
              <a:buFont typeface="Arial" charset="0"/>
              <a:buChar char="•"/>
              <a:defRPr/>
            </a:pPr>
            <a:r>
              <a:rPr lang="en-US" sz="3100" dirty="0">
                <a:solidFill>
                  <a:srgbClr val="FF0000"/>
                </a:solidFill>
                <a:latin typeface="Book Antiqua" pitchFamily="18" charset="0"/>
              </a:rPr>
              <a:t>As per available information, out of 2381 water bodies included under RRR of Water Bodies, 1712 water bodies have been completed till March 2022.</a:t>
            </a:r>
            <a:endParaRPr lang="en-US" sz="3100" u="sng" dirty="0">
              <a:solidFill>
                <a:srgbClr val="FF0000"/>
              </a:solidFill>
              <a:latin typeface="Book Antiqua" pitchFamily="18" charset="0"/>
            </a:endParaRPr>
          </a:p>
          <a:p>
            <a:pPr algn="just">
              <a:buFont typeface="Arial" charset="0"/>
              <a:buChar char="•"/>
              <a:defRPr/>
            </a:pPr>
            <a:endParaRPr lang="en-US" sz="3600" dirty="0">
              <a:solidFill>
                <a:srgbClr val="FF0000"/>
              </a:solidFill>
            </a:endParaRPr>
          </a:p>
          <a:p>
            <a:pPr algn="just">
              <a:buFont typeface="Arial" charset="0"/>
              <a:buChar char="•"/>
              <a:defRPr/>
            </a:pPr>
            <a:endParaRPr lang="en-US" sz="2000" dirty="0"/>
          </a:p>
          <a:p>
            <a:pPr algn="just">
              <a:buFont typeface="Arial" charset="0"/>
              <a:buChar char="•"/>
              <a:defRPr/>
            </a:pP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52128"/>
          </a:xfrm>
        </p:spPr>
        <p:txBody>
          <a:bodyPr>
            <a:normAutofit fontScale="90000"/>
          </a:bodyPr>
          <a:lstStyle/>
          <a:p>
            <a:r>
              <a:rPr lang="en-US" dirty="0">
                <a:solidFill>
                  <a:srgbClr val="00B0F0"/>
                </a:solidFill>
              </a:rPr>
              <a:t>*</a:t>
            </a:r>
            <a:r>
              <a:rPr lang="en-US" sz="4000" dirty="0">
                <a:solidFill>
                  <a:srgbClr val="00B0F0"/>
                </a:solidFill>
              </a:rPr>
              <a:t>Dams, Reservoirs, Rivers, Lakes and Water Bodies as Tourist attractions </a:t>
            </a:r>
            <a:r>
              <a:rPr lang="en-US" sz="4000" dirty="0" err="1">
                <a:solidFill>
                  <a:srgbClr val="00B0F0"/>
                </a:solidFill>
              </a:rPr>
              <a:t>Arth</a:t>
            </a:r>
            <a:r>
              <a:rPr lang="en-US" sz="4000" dirty="0">
                <a:solidFill>
                  <a:srgbClr val="00B0F0"/>
                </a:solidFill>
              </a:rPr>
              <a:t> Ganga*</a:t>
            </a:r>
            <a:endParaRPr lang="en-IN" sz="4000" dirty="0">
              <a:solidFill>
                <a:srgbClr val="00B0F0"/>
              </a:solidFill>
            </a:endParaRPr>
          </a:p>
        </p:txBody>
      </p:sp>
      <p:sp>
        <p:nvSpPr>
          <p:cNvPr id="3" name="Content Placeholder 2"/>
          <p:cNvSpPr>
            <a:spLocks noGrp="1"/>
          </p:cNvSpPr>
          <p:nvPr>
            <p:ph idx="1"/>
          </p:nvPr>
        </p:nvSpPr>
        <p:spPr>
          <a:xfrm>
            <a:off x="457200" y="1772816"/>
            <a:ext cx="8229600" cy="5085184"/>
          </a:xfrm>
        </p:spPr>
        <p:txBody>
          <a:bodyPr>
            <a:noAutofit/>
          </a:bodyPr>
          <a:lstStyle/>
          <a:p>
            <a:pPr marL="0" indent="0" algn="ctr">
              <a:buNone/>
            </a:pPr>
            <a:r>
              <a:rPr lang="en-IN" sz="4000" dirty="0">
                <a:solidFill>
                  <a:srgbClr val="92D050"/>
                </a:solidFill>
              </a:rPr>
              <a:t>Department of Water Resources, River Development &amp; Ganga Rejuvenation </a:t>
            </a:r>
          </a:p>
          <a:p>
            <a:pPr marL="0" indent="0" algn="ctr">
              <a:buNone/>
            </a:pPr>
            <a:r>
              <a:rPr lang="en-IN" sz="6000" dirty="0">
                <a:solidFill>
                  <a:srgbClr val="00B0F0"/>
                </a:solidFill>
              </a:rPr>
              <a:t>Ministry of Jal Shakti</a:t>
            </a:r>
            <a:br>
              <a:rPr lang="en-IN" sz="6600" dirty="0">
                <a:solidFill>
                  <a:srgbClr val="00B0F0"/>
                </a:solidFill>
              </a:rPr>
            </a:br>
            <a:endParaRPr lang="en-IN" sz="6600" dirty="0">
              <a:solidFill>
                <a:srgbClr val="00B0F0"/>
              </a:solidFill>
            </a:endParaRPr>
          </a:p>
          <a:p>
            <a:pPr marL="0" indent="0" algn="ctr">
              <a:buNone/>
            </a:pPr>
            <a:r>
              <a:rPr lang="en-IN" sz="3600" dirty="0">
                <a:solidFill>
                  <a:srgbClr val="00B0F0"/>
                </a:solidFill>
              </a:rPr>
              <a:t>P S </a:t>
            </a:r>
            <a:r>
              <a:rPr lang="en-IN" sz="3600" dirty="0" err="1">
                <a:solidFill>
                  <a:srgbClr val="00B0F0"/>
                </a:solidFill>
              </a:rPr>
              <a:t>Kutiyal</a:t>
            </a:r>
            <a:r>
              <a:rPr lang="en-IN" sz="3600" dirty="0">
                <a:solidFill>
                  <a:srgbClr val="00B0F0"/>
                </a:solidFill>
              </a:rPr>
              <a:t>, CE, </a:t>
            </a:r>
            <a:r>
              <a:rPr lang="en-IN" sz="3600" dirty="0" err="1">
                <a:solidFill>
                  <a:srgbClr val="00B0F0"/>
                </a:solidFill>
              </a:rPr>
              <a:t>PPOrg</a:t>
            </a:r>
            <a:r>
              <a:rPr lang="en-IN" sz="3600" dirty="0">
                <a:solidFill>
                  <a:srgbClr val="00B0F0"/>
                </a:solidFill>
              </a:rPr>
              <a:t>., </a:t>
            </a:r>
            <a:r>
              <a:rPr lang="en-US" sz="2000" dirty="0">
                <a:solidFill>
                  <a:srgbClr val="00B0F0"/>
                </a:solidFill>
              </a:rPr>
              <a:t>CENTRAL WATER COMMISSION</a:t>
            </a:r>
            <a:endParaRPr lang="en-IN" sz="2000" dirty="0">
              <a:solidFill>
                <a:srgbClr val="00B0F0"/>
              </a:solidFill>
            </a:endParaRPr>
          </a:p>
        </p:txBody>
      </p:sp>
    </p:spTree>
    <p:extLst>
      <p:ext uri="{BB962C8B-B14F-4D97-AF65-F5344CB8AC3E}">
        <p14:creationId xmlns:p14="http://schemas.microsoft.com/office/powerpoint/2010/main" val="3770505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0"/>
            <a:ext cx="8991600" cy="1052736"/>
          </a:xfrm>
        </p:spPr>
        <p:txBody>
          <a:bodyPr>
            <a:noAutofit/>
          </a:bodyPr>
          <a:lstStyle/>
          <a:p>
            <a:pPr lvl="0"/>
            <a:br>
              <a:rPr lang="en-IN" sz="3200" dirty="0"/>
            </a:br>
            <a:r>
              <a:rPr lang="en-IN" sz="3200" dirty="0">
                <a:solidFill>
                  <a:srgbClr val="00B0F0"/>
                </a:solidFill>
              </a:rPr>
              <a:t>*New concepts were introduced for generating Revenue to </a:t>
            </a:r>
            <a:r>
              <a:rPr lang="en-IN" sz="3200" dirty="0" err="1">
                <a:solidFill>
                  <a:srgbClr val="00B0F0"/>
                </a:solidFill>
              </a:rPr>
              <a:t>TungaBhadra</a:t>
            </a:r>
            <a:r>
              <a:rPr lang="en-IN" sz="3200" dirty="0">
                <a:solidFill>
                  <a:srgbClr val="00B0F0"/>
                </a:solidFill>
              </a:rPr>
              <a:t> Board (TB) Board*</a:t>
            </a:r>
            <a:br>
              <a:rPr lang="en-IN" sz="3200" dirty="0">
                <a:solidFill>
                  <a:srgbClr val="00B0F0"/>
                </a:solidFill>
              </a:rPr>
            </a:br>
            <a:endParaRPr lang="en-IN" sz="3200" b="1" dirty="0">
              <a:solidFill>
                <a:srgbClr val="00B0F0"/>
              </a:solidFill>
              <a:latin typeface="+mn-lt"/>
              <a:cs typeface="Times New Roman" pitchFamily="18" charset="0"/>
            </a:endParaRPr>
          </a:p>
        </p:txBody>
      </p:sp>
      <p:sp>
        <p:nvSpPr>
          <p:cNvPr id="3" name="Content Placeholder 2"/>
          <p:cNvSpPr>
            <a:spLocks noGrp="1"/>
          </p:cNvSpPr>
          <p:nvPr>
            <p:ph idx="4294967295"/>
          </p:nvPr>
        </p:nvSpPr>
        <p:spPr>
          <a:xfrm>
            <a:off x="0" y="908720"/>
            <a:ext cx="9036496" cy="5688632"/>
          </a:xfrm>
        </p:spPr>
        <p:txBody>
          <a:bodyPr>
            <a:noAutofit/>
          </a:bodyPr>
          <a:lstStyle/>
          <a:p>
            <a:pPr lvl="0" algn="just"/>
            <a:r>
              <a:rPr lang="en-IN" dirty="0"/>
              <a:t>The following Dashing Cars in vacant place of Garden area of TB Board was established on lease basis for 7 years thus generating a revenue of Rs.127 lakhs.</a:t>
            </a:r>
          </a:p>
          <a:p>
            <a:pPr lvl="0" algn="just"/>
            <a:r>
              <a:rPr lang="en-IN" dirty="0">
                <a:solidFill>
                  <a:srgbClr val="FF0000"/>
                </a:solidFill>
              </a:rPr>
              <a:t>Amusement Park for Children in Vacant places of Garden area of TB Board was established on lease basis for 7 years thus generating a revenue of Rs.130 lakhs.</a:t>
            </a:r>
          </a:p>
          <a:p>
            <a:pPr lvl="0" algn="just"/>
            <a:r>
              <a:rPr lang="en-IN" dirty="0"/>
              <a:t>Water Park for Children in Vacant places of Garden area of TB Board is established on lease basis for 7 years thus generating a revenue of Rs.76 lakhs.</a:t>
            </a:r>
          </a:p>
          <a:p>
            <a:pPr marL="0" lvl="0" indent="0" algn="just">
              <a:buNone/>
            </a:pPr>
            <a:endParaRPr lang="en-IN"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44624"/>
            <a:ext cx="8991600" cy="792088"/>
          </a:xfrm>
        </p:spPr>
        <p:txBody>
          <a:bodyPr>
            <a:noAutofit/>
          </a:bodyPr>
          <a:lstStyle/>
          <a:p>
            <a:pPr lvl="0"/>
            <a:br>
              <a:rPr lang="en-IN" sz="3200" dirty="0"/>
            </a:br>
            <a:r>
              <a:rPr lang="en-IN" sz="3200" dirty="0"/>
              <a:t>*</a:t>
            </a:r>
            <a:r>
              <a:rPr lang="en-IN" sz="3200" dirty="0">
                <a:solidFill>
                  <a:srgbClr val="00B0F0"/>
                </a:solidFill>
              </a:rPr>
              <a:t>New concepts were introduced for generating Revenue to TB Board*</a:t>
            </a:r>
            <a:br>
              <a:rPr lang="en-IN" sz="3200" dirty="0">
                <a:solidFill>
                  <a:srgbClr val="00B0F0"/>
                </a:solidFill>
              </a:rPr>
            </a:br>
            <a:endParaRPr lang="en-IN" sz="3200" b="1" dirty="0">
              <a:solidFill>
                <a:srgbClr val="00B0F0"/>
              </a:solidFill>
              <a:latin typeface="+mn-lt"/>
              <a:cs typeface="Times New Roman" pitchFamily="18" charset="0"/>
            </a:endParaRPr>
          </a:p>
        </p:txBody>
      </p:sp>
      <p:sp>
        <p:nvSpPr>
          <p:cNvPr id="3" name="Content Placeholder 2"/>
          <p:cNvSpPr>
            <a:spLocks noGrp="1"/>
          </p:cNvSpPr>
          <p:nvPr>
            <p:ph idx="4294967295"/>
          </p:nvPr>
        </p:nvSpPr>
        <p:spPr>
          <a:xfrm>
            <a:off x="0" y="836712"/>
            <a:ext cx="9036496" cy="6021288"/>
          </a:xfrm>
        </p:spPr>
        <p:txBody>
          <a:bodyPr>
            <a:noAutofit/>
          </a:bodyPr>
          <a:lstStyle/>
          <a:p>
            <a:pPr lvl="0" algn="just"/>
            <a:r>
              <a:rPr lang="en-IN" dirty="0"/>
              <a:t>Ropeway for the visitors on PPP model connecting from the Dam Gardens to </a:t>
            </a:r>
            <a:r>
              <a:rPr lang="en-IN" dirty="0" err="1"/>
              <a:t>Vaikunta</a:t>
            </a:r>
            <a:r>
              <a:rPr lang="en-IN" dirty="0"/>
              <a:t> Guest House was awarded which will generate good revenue to TB Board apart from feast to the Tourists.</a:t>
            </a:r>
          </a:p>
          <a:p>
            <a:pPr lvl="0" algn="just"/>
            <a:r>
              <a:rPr lang="en-IN" dirty="0">
                <a:solidFill>
                  <a:srgbClr val="FF0000"/>
                </a:solidFill>
              </a:rPr>
              <a:t>BTPS pipe line was allowed all along the boundary of the canal of RBHLC &amp; RBLLC collecting a land lease of </a:t>
            </a:r>
            <a:r>
              <a:rPr lang="en-IN" dirty="0" err="1">
                <a:solidFill>
                  <a:srgbClr val="FF0000"/>
                </a:solidFill>
              </a:rPr>
              <a:t>Rs</a:t>
            </a:r>
            <a:r>
              <a:rPr lang="en-IN" dirty="0">
                <a:solidFill>
                  <a:srgbClr val="FF0000"/>
                </a:solidFill>
              </a:rPr>
              <a:t>. 52.11 Lakhs which is a good revenue to TB Board. </a:t>
            </a:r>
          </a:p>
          <a:p>
            <a:pPr lvl="0" algn="just"/>
            <a:r>
              <a:rPr lang="en-IN" dirty="0"/>
              <a:t>Apart from fetching some revenue, this BTPS pipe line with boundary stones is also acting as a protection to TB Board land from unauthorized encroachments.</a:t>
            </a:r>
          </a:p>
        </p:txBody>
      </p:sp>
    </p:spTree>
    <p:extLst>
      <p:ext uri="{BB962C8B-B14F-4D97-AF65-F5344CB8AC3E}">
        <p14:creationId xmlns:p14="http://schemas.microsoft.com/office/powerpoint/2010/main" val="1703672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1643050"/>
            <a:ext cx="7772400" cy="1362456"/>
          </a:xfrm>
        </p:spPr>
        <p:txBody>
          <a:bodyPr/>
          <a:lstStyle/>
          <a:p>
            <a:pPr algn="ctr"/>
            <a:r>
              <a:rPr lang="en-IN" sz="8000" dirty="0">
                <a:solidFill>
                  <a:schemeClr val="tx1"/>
                </a:solidFill>
              </a:rPr>
              <a:t>THANK  YOU</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00" y="3000372"/>
            <a:ext cx="7455503"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3356003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92696"/>
          </a:xfrm>
        </p:spPr>
        <p:txBody>
          <a:bodyPr>
            <a:normAutofit fontScale="90000"/>
          </a:bodyPr>
          <a:lstStyle/>
          <a:p>
            <a:r>
              <a:rPr lang="en-US" dirty="0">
                <a:solidFill>
                  <a:srgbClr val="00B0F0"/>
                </a:solidFill>
              </a:rPr>
              <a:t>***</a:t>
            </a:r>
            <a:endParaRPr lang="en-IN" dirty="0">
              <a:solidFill>
                <a:srgbClr val="00B0F0"/>
              </a:solidFill>
            </a:endParaRPr>
          </a:p>
        </p:txBody>
      </p:sp>
      <p:sp>
        <p:nvSpPr>
          <p:cNvPr id="3" name="Content Placeholder 2"/>
          <p:cNvSpPr>
            <a:spLocks noGrp="1"/>
          </p:cNvSpPr>
          <p:nvPr>
            <p:ph idx="1"/>
          </p:nvPr>
        </p:nvSpPr>
        <p:spPr>
          <a:xfrm>
            <a:off x="0" y="476672"/>
            <a:ext cx="9036496" cy="6381328"/>
          </a:xfrm>
        </p:spPr>
        <p:txBody>
          <a:bodyPr>
            <a:normAutofit fontScale="85000" lnSpcReduction="10000"/>
          </a:bodyPr>
          <a:lstStyle/>
          <a:p>
            <a:pPr marL="0" indent="0" algn="just">
              <a:buNone/>
            </a:pPr>
            <a:r>
              <a:rPr lang="en-IN" dirty="0"/>
              <a:t>The Department of Water Resources, River Development and Ganga Rejuvenation, Ministry of Jal Shakti is responsible for laying down policy guidelines and programmes for the development and regulation of country's water resources.</a:t>
            </a:r>
          </a:p>
          <a:p>
            <a:pPr marL="0" indent="0" algn="just">
              <a:buNone/>
            </a:pPr>
            <a:r>
              <a:rPr lang="en-IN" dirty="0"/>
              <a:t> </a:t>
            </a:r>
            <a:r>
              <a:rPr lang="en-IN" dirty="0">
                <a:solidFill>
                  <a:srgbClr val="00B0F0"/>
                </a:solidFill>
              </a:rPr>
              <a:t>It aims to ensure optimal sustainable development, maintenance of quality and efficient use of water resources to match with the continuously growing demands on this precious natural resource of the country. </a:t>
            </a:r>
          </a:p>
          <a:p>
            <a:pPr marL="0" indent="0" algn="just">
              <a:buNone/>
            </a:pPr>
            <a:r>
              <a:rPr lang="en-IN" dirty="0"/>
              <a:t>Several key policies and schemes are implemented by the department and guidelines issued from time to time to ensure optimal implementation of these schemes and policies at the grass root level. </a:t>
            </a:r>
          </a:p>
          <a:p>
            <a:pPr marL="0" indent="0" algn="just">
              <a:buNone/>
            </a:pPr>
            <a:r>
              <a:rPr lang="en-IN" dirty="0">
                <a:solidFill>
                  <a:srgbClr val="00B0F0"/>
                </a:solidFill>
              </a:rPr>
              <a:t>Several key initiatives achievements and developments have taken place in the department throughout the year 2022, some of which are highlighted below:</a:t>
            </a:r>
          </a:p>
          <a:p>
            <a:pPr algn="just"/>
            <a:endParaRPr lang="en-IN" dirty="0"/>
          </a:p>
        </p:txBody>
      </p:sp>
    </p:spTree>
    <p:extLst>
      <p:ext uri="{BB962C8B-B14F-4D97-AF65-F5344CB8AC3E}">
        <p14:creationId xmlns:p14="http://schemas.microsoft.com/office/powerpoint/2010/main" val="1218899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04664"/>
          </a:xfrm>
        </p:spPr>
        <p:txBody>
          <a:bodyPr>
            <a:normAutofit fontScale="90000"/>
          </a:bodyPr>
          <a:lstStyle/>
          <a:p>
            <a:r>
              <a:rPr lang="en-US" dirty="0">
                <a:solidFill>
                  <a:srgbClr val="00B0F0"/>
                </a:solidFill>
              </a:rPr>
              <a:t>***</a:t>
            </a:r>
            <a:endParaRPr lang="en-IN" dirty="0">
              <a:solidFill>
                <a:srgbClr val="00B0F0"/>
              </a:solidFill>
            </a:endParaRPr>
          </a:p>
        </p:txBody>
      </p:sp>
      <p:sp>
        <p:nvSpPr>
          <p:cNvPr id="3" name="Content Placeholder 2"/>
          <p:cNvSpPr>
            <a:spLocks noGrp="1"/>
          </p:cNvSpPr>
          <p:nvPr>
            <p:ph idx="1"/>
          </p:nvPr>
        </p:nvSpPr>
        <p:spPr>
          <a:xfrm>
            <a:off x="457200" y="188640"/>
            <a:ext cx="8229600" cy="6552728"/>
          </a:xfrm>
        </p:spPr>
        <p:txBody>
          <a:bodyPr>
            <a:noAutofit/>
          </a:bodyPr>
          <a:lstStyle/>
          <a:p>
            <a:pPr lvl="0" algn="just"/>
            <a:r>
              <a:rPr lang="en-IN" sz="2400" b="1" dirty="0"/>
              <a:t>In 2022, National Mission for Clean Ganga completes 50 projects &amp; sanctions 43 new projects amounting to </a:t>
            </a:r>
            <a:r>
              <a:rPr lang="en-IN" sz="2400" b="1" dirty="0" err="1"/>
              <a:t>Rs</a:t>
            </a:r>
            <a:r>
              <a:rPr lang="en-IN" sz="2400" b="1" dirty="0"/>
              <a:t>. 2056 Crore</a:t>
            </a:r>
            <a:endParaRPr lang="en-IN" sz="2400" dirty="0"/>
          </a:p>
          <a:p>
            <a:pPr lvl="0" algn="just"/>
            <a:r>
              <a:rPr lang="en-IN" sz="2400" b="1" dirty="0">
                <a:solidFill>
                  <a:srgbClr val="00B0F0"/>
                </a:solidFill>
              </a:rPr>
              <a:t>Prime Minister chairs 2</a:t>
            </a:r>
            <a:r>
              <a:rPr lang="en-IN" sz="2400" b="1" baseline="30000" dirty="0">
                <a:solidFill>
                  <a:srgbClr val="00B0F0"/>
                </a:solidFill>
              </a:rPr>
              <a:t>nd</a:t>
            </a:r>
            <a:r>
              <a:rPr lang="en-IN" sz="2400" b="1" dirty="0">
                <a:solidFill>
                  <a:srgbClr val="00B0F0"/>
                </a:solidFill>
              </a:rPr>
              <a:t> National Ganga Council meet on 30</a:t>
            </a:r>
            <a:r>
              <a:rPr lang="en-IN" sz="2400" b="1" baseline="30000" dirty="0">
                <a:solidFill>
                  <a:srgbClr val="00B0F0"/>
                </a:solidFill>
              </a:rPr>
              <a:t>th</a:t>
            </a:r>
            <a:r>
              <a:rPr lang="en-IN" sz="2400" b="1" dirty="0">
                <a:solidFill>
                  <a:srgbClr val="00B0F0"/>
                </a:solidFill>
              </a:rPr>
              <a:t> December 2022 via VC in Kolkata</a:t>
            </a:r>
            <a:endParaRPr lang="en-IN" sz="2400" dirty="0">
              <a:solidFill>
                <a:srgbClr val="00B0F0"/>
              </a:solidFill>
            </a:endParaRPr>
          </a:p>
          <a:p>
            <a:pPr lvl="0" algn="just"/>
            <a:r>
              <a:rPr lang="en-IN" sz="2400" b="1" dirty="0"/>
              <a:t>PM inaugurates 7 sewerage infrastructure projects-20 STPs &amp; 612 km network at a cost of more than </a:t>
            </a:r>
            <a:r>
              <a:rPr lang="en-IN" sz="2400" b="1" dirty="0" err="1"/>
              <a:t>Rs</a:t>
            </a:r>
            <a:r>
              <a:rPr lang="en-IN" sz="2400" b="1" dirty="0"/>
              <a:t>. 990 crore</a:t>
            </a:r>
            <a:endParaRPr lang="en-IN" sz="2400" dirty="0"/>
          </a:p>
          <a:p>
            <a:pPr lvl="0" algn="just"/>
            <a:r>
              <a:rPr lang="en-IN" sz="2400" b="1" dirty="0">
                <a:solidFill>
                  <a:srgbClr val="00B0F0"/>
                </a:solidFill>
              </a:rPr>
              <a:t>PM lays the foundation stone for 5 sewerage infrastructure projects to be developed under NMCG at an estimated cost of </a:t>
            </a:r>
            <a:r>
              <a:rPr lang="en-IN" sz="2400" b="1" dirty="0" err="1">
                <a:solidFill>
                  <a:srgbClr val="00B0F0"/>
                </a:solidFill>
              </a:rPr>
              <a:t>Rs</a:t>
            </a:r>
            <a:r>
              <a:rPr lang="en-IN" sz="2400" b="1" dirty="0">
                <a:solidFill>
                  <a:srgbClr val="00B0F0"/>
                </a:solidFill>
              </a:rPr>
              <a:t>. 1,585 crore</a:t>
            </a:r>
            <a:endParaRPr lang="en-IN" sz="2400" dirty="0">
              <a:solidFill>
                <a:srgbClr val="00B0F0"/>
              </a:solidFill>
            </a:endParaRPr>
          </a:p>
          <a:p>
            <a:pPr lvl="0" algn="just"/>
            <a:r>
              <a:rPr lang="en-IN" sz="2400" b="1" dirty="0"/>
              <a:t>Pradhan </a:t>
            </a:r>
            <a:r>
              <a:rPr lang="en-IN" sz="2400" b="1" dirty="0" err="1"/>
              <a:t>Mantri</a:t>
            </a:r>
            <a:r>
              <a:rPr lang="en-IN" sz="2400" b="1" dirty="0"/>
              <a:t> </a:t>
            </a:r>
            <a:r>
              <a:rPr lang="en-IN" sz="2400" b="1" dirty="0" err="1"/>
              <a:t>Krishi</a:t>
            </a:r>
            <a:r>
              <a:rPr lang="en-IN" sz="2400" b="1" dirty="0"/>
              <a:t> </a:t>
            </a:r>
            <a:r>
              <a:rPr lang="en-IN" sz="2400" b="1" dirty="0" err="1"/>
              <a:t>Sinchayee</a:t>
            </a:r>
            <a:r>
              <a:rPr lang="en-IN" sz="2400" b="1" dirty="0"/>
              <a:t> </a:t>
            </a:r>
            <a:r>
              <a:rPr lang="en-IN" sz="2400" b="1" dirty="0" err="1"/>
              <a:t>Yojana</a:t>
            </a:r>
            <a:r>
              <a:rPr lang="en-IN" sz="2400" b="1" dirty="0"/>
              <a:t> (PMKSY) for 2021-26 with an outlay of ₹ 93,068 Crore to benefit about 22 lakh farmers</a:t>
            </a:r>
            <a:endParaRPr lang="en-IN" sz="2400" dirty="0"/>
          </a:p>
          <a:p>
            <a:pPr lvl="0" algn="just"/>
            <a:r>
              <a:rPr lang="en-IN" sz="2400" b="1" dirty="0">
                <a:solidFill>
                  <a:srgbClr val="00B0F0"/>
                </a:solidFill>
              </a:rPr>
              <a:t>Against target of 34.63 Lakh Ha irrigation potential of 24.35 Lakh Ha (</a:t>
            </a:r>
            <a:r>
              <a:rPr lang="en-IN" sz="2400" b="1" i="1" dirty="0">
                <a:solidFill>
                  <a:srgbClr val="00B0F0"/>
                </a:solidFill>
              </a:rPr>
              <a:t>approx. 70.31%</a:t>
            </a:r>
            <a:r>
              <a:rPr lang="en-IN" sz="2400" b="1" dirty="0">
                <a:solidFill>
                  <a:srgbClr val="00B0F0"/>
                </a:solidFill>
              </a:rPr>
              <a:t>) created through AIBP works of the prioritized projects during 2016-17 to 2021-22</a:t>
            </a:r>
            <a:endParaRPr lang="en-IN" sz="2400" dirty="0">
              <a:solidFill>
                <a:srgbClr val="00B0F0"/>
              </a:solidFill>
            </a:endParaRPr>
          </a:p>
          <a:p>
            <a:pPr marL="0" indent="0">
              <a:buNone/>
            </a:pPr>
            <a:endParaRPr lang="en-IN" sz="2000" dirty="0"/>
          </a:p>
        </p:txBody>
      </p:sp>
    </p:spTree>
    <p:extLst>
      <p:ext uri="{BB962C8B-B14F-4D97-AF65-F5344CB8AC3E}">
        <p14:creationId xmlns:p14="http://schemas.microsoft.com/office/powerpoint/2010/main" val="3571061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04664"/>
          </a:xfrm>
        </p:spPr>
        <p:txBody>
          <a:bodyPr>
            <a:normAutofit fontScale="90000"/>
          </a:bodyPr>
          <a:lstStyle/>
          <a:p>
            <a:r>
              <a:rPr lang="en-US" dirty="0">
                <a:solidFill>
                  <a:srgbClr val="00B0F0"/>
                </a:solidFill>
              </a:rPr>
              <a:t>***</a:t>
            </a:r>
            <a:endParaRPr lang="en-IN" dirty="0">
              <a:solidFill>
                <a:srgbClr val="00B0F0"/>
              </a:solidFill>
            </a:endParaRPr>
          </a:p>
        </p:txBody>
      </p:sp>
      <p:sp>
        <p:nvSpPr>
          <p:cNvPr id="3" name="Content Placeholder 2"/>
          <p:cNvSpPr>
            <a:spLocks noGrp="1"/>
          </p:cNvSpPr>
          <p:nvPr>
            <p:ph idx="1"/>
          </p:nvPr>
        </p:nvSpPr>
        <p:spPr>
          <a:xfrm>
            <a:off x="107504" y="188640"/>
            <a:ext cx="8856984" cy="6552728"/>
          </a:xfrm>
        </p:spPr>
        <p:txBody>
          <a:bodyPr>
            <a:noAutofit/>
          </a:bodyPr>
          <a:lstStyle/>
          <a:p>
            <a:pPr lvl="0" algn="just"/>
            <a:r>
              <a:rPr lang="en-IN" sz="2400" b="1" dirty="0"/>
              <a:t>Ganga Quest 2022 observed active participation of over 1.73 lakh persons from India as well as over 180 countries</a:t>
            </a:r>
            <a:endParaRPr lang="en-IN" sz="2400" dirty="0"/>
          </a:p>
          <a:p>
            <a:pPr lvl="0" algn="just"/>
            <a:r>
              <a:rPr lang="en-IN" sz="2400" b="1" dirty="0">
                <a:solidFill>
                  <a:srgbClr val="00B0F0"/>
                </a:solidFill>
              </a:rPr>
              <a:t>National Water Mission launched special campaign – “Catch the Rain” for improving water conservation across the nation</a:t>
            </a:r>
            <a:endParaRPr lang="en-IN" sz="2400" dirty="0">
              <a:solidFill>
                <a:srgbClr val="00B0F0"/>
              </a:solidFill>
            </a:endParaRPr>
          </a:p>
          <a:p>
            <a:pPr lvl="0" algn="just"/>
            <a:r>
              <a:rPr lang="en-IN" sz="2400" b="1" dirty="0"/>
              <a:t>Bureau of Water Use Efficiency (BWUE) set up under administrative control of Department of Water Resources, RD &amp; GR on 20.10.2022 for promotion, regulation and control of efficient use of water in irrigation, industrial and domestic sector</a:t>
            </a:r>
            <a:endParaRPr lang="en-IN" sz="2400" dirty="0"/>
          </a:p>
          <a:p>
            <a:pPr lvl="0" algn="just"/>
            <a:r>
              <a:rPr lang="en-IN" sz="2400" b="1" dirty="0">
                <a:solidFill>
                  <a:srgbClr val="00B0F0"/>
                </a:solidFill>
              </a:rPr>
              <a:t>Ken-</a:t>
            </a:r>
            <a:r>
              <a:rPr lang="en-IN" sz="2400" b="1" dirty="0" err="1">
                <a:solidFill>
                  <a:srgbClr val="00B0F0"/>
                </a:solidFill>
              </a:rPr>
              <a:t>Betwa</a:t>
            </a:r>
            <a:r>
              <a:rPr lang="en-IN" sz="2400" b="1" dirty="0">
                <a:solidFill>
                  <a:srgbClr val="00B0F0"/>
                </a:solidFill>
              </a:rPr>
              <a:t> Link Project, 1</a:t>
            </a:r>
            <a:r>
              <a:rPr lang="en-IN" sz="2400" b="1" baseline="30000" dirty="0">
                <a:solidFill>
                  <a:srgbClr val="00B0F0"/>
                </a:solidFill>
              </a:rPr>
              <a:t>st </a:t>
            </a:r>
            <a:r>
              <a:rPr lang="en-IN" sz="2400" b="1" dirty="0">
                <a:solidFill>
                  <a:srgbClr val="00B0F0"/>
                </a:solidFill>
              </a:rPr>
              <a:t>inter-linking of rivers project being implemented with estimated cost of </a:t>
            </a:r>
            <a:r>
              <a:rPr lang="en-IN" sz="2400" b="1" dirty="0" err="1">
                <a:solidFill>
                  <a:srgbClr val="00B0F0"/>
                </a:solidFill>
              </a:rPr>
              <a:t>Rs</a:t>
            </a:r>
            <a:r>
              <a:rPr lang="en-IN" sz="2400" b="1" dirty="0">
                <a:solidFill>
                  <a:srgbClr val="00B0F0"/>
                </a:solidFill>
              </a:rPr>
              <a:t>. </a:t>
            </a:r>
            <a:r>
              <a:rPr lang="en-IN" sz="2400" b="1" i="1" dirty="0">
                <a:solidFill>
                  <a:srgbClr val="00B0F0"/>
                </a:solidFill>
              </a:rPr>
              <a:t>44,605 crore </a:t>
            </a:r>
            <a:r>
              <a:rPr lang="en-IN" sz="2400" b="1" dirty="0">
                <a:solidFill>
                  <a:srgbClr val="00B0F0"/>
                </a:solidFill>
              </a:rPr>
              <a:t>having central support of </a:t>
            </a:r>
            <a:r>
              <a:rPr lang="en-IN" sz="2400" b="1" dirty="0" err="1">
                <a:solidFill>
                  <a:srgbClr val="00B0F0"/>
                </a:solidFill>
              </a:rPr>
              <a:t>Rs</a:t>
            </a:r>
            <a:r>
              <a:rPr lang="en-IN" sz="2400" b="1" dirty="0">
                <a:solidFill>
                  <a:srgbClr val="00B0F0"/>
                </a:solidFill>
              </a:rPr>
              <a:t>. </a:t>
            </a:r>
            <a:r>
              <a:rPr lang="en-IN" sz="2400" b="1" i="1" dirty="0">
                <a:solidFill>
                  <a:srgbClr val="00B0F0"/>
                </a:solidFill>
              </a:rPr>
              <a:t>39,317 crores</a:t>
            </a:r>
            <a:r>
              <a:rPr lang="en-IN" sz="2400" b="1" dirty="0">
                <a:solidFill>
                  <a:srgbClr val="00B0F0"/>
                </a:solidFill>
              </a:rPr>
              <a:t> is planned to be completed by </a:t>
            </a:r>
            <a:r>
              <a:rPr lang="en-IN" sz="2400" b="1" i="1" dirty="0">
                <a:solidFill>
                  <a:srgbClr val="00B0F0"/>
                </a:solidFill>
              </a:rPr>
              <a:t>March, 2030</a:t>
            </a:r>
            <a:endParaRPr lang="en-IN" sz="2400" dirty="0">
              <a:solidFill>
                <a:srgbClr val="00B0F0"/>
              </a:solidFill>
            </a:endParaRPr>
          </a:p>
          <a:p>
            <a:pPr lvl="0" algn="just"/>
            <a:r>
              <a:rPr lang="en-IN" sz="2400" b="1" dirty="0"/>
              <a:t>Under DRIP </a:t>
            </a:r>
            <a:r>
              <a:rPr lang="en-IN" sz="2400" b="1" dirty="0" err="1"/>
              <a:t>Ph</a:t>
            </a:r>
            <a:r>
              <a:rPr lang="en-IN" sz="2400" b="1" dirty="0"/>
              <a:t>-II, co-financed by World Bank and AIIB, inclusion of additional four states namely </a:t>
            </a:r>
            <a:r>
              <a:rPr lang="en-IN" sz="2400" b="1" i="1" dirty="0"/>
              <a:t>Karnataka, </a:t>
            </a:r>
            <a:r>
              <a:rPr lang="en-IN" sz="2400" b="1" i="1" dirty="0" err="1"/>
              <a:t>Uttarakhand</a:t>
            </a:r>
            <a:r>
              <a:rPr lang="en-IN" sz="2400" b="1" i="1" dirty="0"/>
              <a:t>, Uttar Pradesh and West Bengal </a:t>
            </a:r>
            <a:r>
              <a:rPr lang="en-IN" sz="2400" b="1" dirty="0"/>
              <a:t>has been notified by the World Bank in June 2022</a:t>
            </a:r>
            <a:endParaRPr lang="en-IN" sz="2400" dirty="0"/>
          </a:p>
          <a:p>
            <a:pPr marL="0" indent="0" algn="just">
              <a:buNone/>
            </a:pPr>
            <a:endParaRPr lang="en-IN" sz="1600" dirty="0"/>
          </a:p>
        </p:txBody>
      </p:sp>
    </p:spTree>
    <p:extLst>
      <p:ext uri="{BB962C8B-B14F-4D97-AF65-F5344CB8AC3E}">
        <p14:creationId xmlns:p14="http://schemas.microsoft.com/office/powerpoint/2010/main" val="3901177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20688"/>
          </a:xfrm>
        </p:spPr>
        <p:txBody>
          <a:bodyPr>
            <a:normAutofit fontScale="90000"/>
          </a:bodyPr>
          <a:lstStyle/>
          <a:p>
            <a:r>
              <a:rPr lang="en-US" dirty="0">
                <a:solidFill>
                  <a:srgbClr val="00B0F0"/>
                </a:solidFill>
              </a:rPr>
              <a:t>***</a:t>
            </a:r>
            <a:endParaRPr lang="en-IN" dirty="0"/>
          </a:p>
        </p:txBody>
      </p:sp>
      <p:sp>
        <p:nvSpPr>
          <p:cNvPr id="3" name="Content Placeholder 2"/>
          <p:cNvSpPr>
            <a:spLocks noGrp="1"/>
          </p:cNvSpPr>
          <p:nvPr>
            <p:ph idx="1"/>
          </p:nvPr>
        </p:nvSpPr>
        <p:spPr>
          <a:xfrm>
            <a:off x="457200" y="764704"/>
            <a:ext cx="8229600" cy="5361459"/>
          </a:xfrm>
        </p:spPr>
        <p:txBody>
          <a:bodyPr>
            <a:noAutofit/>
          </a:bodyPr>
          <a:lstStyle/>
          <a:p>
            <a:pPr lvl="0" algn="just"/>
            <a:r>
              <a:rPr lang="en-IN" sz="2400" b="1" dirty="0"/>
              <a:t>After enactment of landmark Dam Safety Act in December 2021, Union Government constituted </a:t>
            </a:r>
            <a:r>
              <a:rPr lang="en-IN" sz="2400" b="1" i="1" dirty="0"/>
              <a:t>National Committee on Dam Safety</a:t>
            </a:r>
            <a:r>
              <a:rPr lang="en-IN" sz="2400" b="1" dirty="0"/>
              <a:t> and established </a:t>
            </a:r>
            <a:r>
              <a:rPr lang="en-IN" sz="2400" b="1" i="1" dirty="0"/>
              <a:t>National Dam Safety Authority (NDSA) on </a:t>
            </a:r>
            <a:r>
              <a:rPr lang="en-IN" sz="2400" b="1" dirty="0"/>
              <a:t>17</a:t>
            </a:r>
            <a:r>
              <a:rPr lang="en-IN" sz="2400" b="1" baseline="30000" dirty="0"/>
              <a:t>th</a:t>
            </a:r>
            <a:r>
              <a:rPr lang="en-IN" sz="2400" b="1" dirty="0"/>
              <a:t> February 2022</a:t>
            </a:r>
            <a:endParaRPr lang="en-IN" sz="2400" dirty="0"/>
          </a:p>
          <a:p>
            <a:pPr lvl="0" algn="just"/>
            <a:r>
              <a:rPr lang="en-IN" sz="2400" b="1" dirty="0">
                <a:solidFill>
                  <a:srgbClr val="00B0F0"/>
                </a:solidFill>
              </a:rPr>
              <a:t>Since the inception of FMP/RMBA (till March 2022), Central Assistance of </a:t>
            </a:r>
            <a:r>
              <a:rPr lang="en-IN" sz="2400" b="1" dirty="0" err="1">
                <a:solidFill>
                  <a:srgbClr val="00B0F0"/>
                </a:solidFill>
              </a:rPr>
              <a:t>Rs</a:t>
            </a:r>
            <a:r>
              <a:rPr lang="en-IN" sz="2400" b="1" dirty="0">
                <a:solidFill>
                  <a:srgbClr val="00B0F0"/>
                </a:solidFill>
              </a:rPr>
              <a:t>. 6686.79 crores released to States/UTs under FMP component of Flood Management &amp; Border Area Programme (FMBAP) scheme and CA of </a:t>
            </a:r>
            <a:r>
              <a:rPr lang="en-IN" sz="2400" b="1" dirty="0" err="1">
                <a:solidFill>
                  <a:srgbClr val="00B0F0"/>
                </a:solidFill>
              </a:rPr>
              <a:t>Rs</a:t>
            </a:r>
            <a:r>
              <a:rPr lang="en-IN" sz="2400" b="1" dirty="0">
                <a:solidFill>
                  <a:srgbClr val="00B0F0"/>
                </a:solidFill>
              </a:rPr>
              <a:t>. 1095.16 crores have been released to UTs/States under RMBA component of FMBAP scheme</a:t>
            </a:r>
          </a:p>
          <a:p>
            <a:pPr algn="just"/>
            <a:r>
              <a:rPr lang="en-IN" sz="2400" b="1" dirty="0"/>
              <a:t>President of India inaugurated 7</a:t>
            </a:r>
            <a:r>
              <a:rPr lang="en-IN" sz="2400" b="1" baseline="30000" dirty="0"/>
              <a:t>th</a:t>
            </a:r>
            <a:r>
              <a:rPr lang="en-IN" sz="2400" b="1" dirty="0"/>
              <a:t> India Water Week 2022 from 1</a:t>
            </a:r>
            <a:r>
              <a:rPr lang="en-IN" sz="2400" b="1" baseline="30000" dirty="0"/>
              <a:t>st</a:t>
            </a:r>
            <a:r>
              <a:rPr lang="en-IN" sz="2400" b="1" dirty="0"/>
              <a:t>–5</a:t>
            </a:r>
            <a:r>
              <a:rPr lang="en-IN" sz="2400" b="1" baseline="30000" dirty="0"/>
              <a:t>th</a:t>
            </a:r>
            <a:r>
              <a:rPr lang="en-IN" sz="2400" b="1" dirty="0"/>
              <a:t> November 2022 with the theme “Water Security for sustainable Development with Equity”</a:t>
            </a:r>
          </a:p>
          <a:p>
            <a:pPr marL="0" indent="0" algn="ctr">
              <a:buNone/>
            </a:pPr>
            <a:r>
              <a:rPr lang="en-US" sz="2400" b="1" dirty="0">
                <a:solidFill>
                  <a:srgbClr val="00B0F0"/>
                </a:solidFill>
              </a:rPr>
              <a:t>***</a:t>
            </a:r>
            <a:endParaRPr lang="en-IN" sz="2400" dirty="0">
              <a:solidFill>
                <a:srgbClr val="00B0F0"/>
              </a:solidFill>
            </a:endParaRPr>
          </a:p>
          <a:p>
            <a:pPr lvl="0" algn="just"/>
            <a:endParaRPr lang="en-IN" sz="2400" dirty="0"/>
          </a:p>
        </p:txBody>
      </p:sp>
    </p:spTree>
    <p:extLst>
      <p:ext uri="{BB962C8B-B14F-4D97-AF65-F5344CB8AC3E}">
        <p14:creationId xmlns:p14="http://schemas.microsoft.com/office/powerpoint/2010/main" val="632731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1371600" y="1549400"/>
            <a:ext cx="7466990" cy="4400550"/>
          </a:xfrm>
        </p:spPr>
        <p:txBody>
          <a:bodyPr>
            <a:normAutofit/>
          </a:bodyPr>
          <a:lstStyle/>
          <a:p>
            <a:br>
              <a:rPr lang="en-US" sz="3100" b="1" dirty="0">
                <a:solidFill>
                  <a:srgbClr val="C00000"/>
                </a:solidFill>
              </a:rPr>
            </a:br>
            <a:endParaRPr lang="en-US" sz="3100" b="1" dirty="0">
              <a:solidFill>
                <a:srgbClr val="C00000"/>
              </a:solidFill>
            </a:endParaRPr>
          </a:p>
        </p:txBody>
      </p:sp>
      <p:sp>
        <p:nvSpPr>
          <p:cNvPr id="2" name="TextBox 1"/>
          <p:cNvSpPr txBox="1"/>
          <p:nvPr/>
        </p:nvSpPr>
        <p:spPr>
          <a:xfrm>
            <a:off x="179512" y="116633"/>
            <a:ext cx="8856984" cy="523220"/>
          </a:xfrm>
          <a:prstGeom prst="rect">
            <a:avLst/>
          </a:prstGeom>
          <a:noFill/>
        </p:spPr>
        <p:txBody>
          <a:bodyPr wrap="square" rtlCol="0">
            <a:spAutoFit/>
          </a:bodyPr>
          <a:lstStyle/>
          <a:p>
            <a:pPr algn="ctr"/>
            <a:r>
              <a:rPr lang="en-US" sz="2800" b="1" dirty="0">
                <a:solidFill>
                  <a:srgbClr val="00B0F0"/>
                </a:solidFill>
              </a:rPr>
              <a:t>Associated various </a:t>
            </a:r>
            <a:r>
              <a:rPr lang="en-US" sz="2800" b="1" dirty="0">
                <a:solidFill>
                  <a:srgbClr val="FF0000"/>
                </a:solidFill>
              </a:rPr>
              <a:t>Offices</a:t>
            </a:r>
            <a:r>
              <a:rPr lang="en-US" sz="2800" b="1" dirty="0">
                <a:solidFill>
                  <a:srgbClr val="00B0F0"/>
                </a:solidFill>
              </a:rPr>
              <a:t> and </a:t>
            </a:r>
            <a:r>
              <a:rPr lang="en-US" sz="2800" b="1" dirty="0"/>
              <a:t>schemes</a:t>
            </a:r>
            <a:r>
              <a:rPr lang="en-US" sz="2800" b="1" dirty="0">
                <a:solidFill>
                  <a:srgbClr val="00B0F0"/>
                </a:solidFill>
              </a:rPr>
              <a:t> are as under:</a:t>
            </a:r>
            <a:endParaRPr lang="en-IN" sz="2800" dirty="0">
              <a:solidFill>
                <a:srgbClr val="00B0F0"/>
              </a:solidFill>
            </a:endParaRPr>
          </a:p>
        </p:txBody>
      </p:sp>
      <p:sp>
        <p:nvSpPr>
          <p:cNvPr id="3" name="TextBox 2"/>
          <p:cNvSpPr txBox="1"/>
          <p:nvPr/>
        </p:nvSpPr>
        <p:spPr>
          <a:xfrm>
            <a:off x="7020272" y="5949280"/>
            <a:ext cx="1818318" cy="369332"/>
          </a:xfrm>
          <a:prstGeom prst="rect">
            <a:avLst/>
          </a:prstGeom>
          <a:noFill/>
        </p:spPr>
        <p:txBody>
          <a:bodyPr wrap="none" rtlCol="0">
            <a:spAutoFit/>
          </a:bodyPr>
          <a:lstStyle/>
          <a:p>
            <a:r>
              <a:rPr lang="en-IN" dirty="0"/>
              <a:t>Date: 11-02-2023</a:t>
            </a:r>
          </a:p>
        </p:txBody>
      </p:sp>
      <p:sp>
        <p:nvSpPr>
          <p:cNvPr id="4" name="Rectangle 3"/>
          <p:cNvSpPr/>
          <p:nvPr/>
        </p:nvSpPr>
        <p:spPr>
          <a:xfrm>
            <a:off x="179512" y="548680"/>
            <a:ext cx="8856984" cy="6494085"/>
          </a:xfrm>
          <a:prstGeom prst="rect">
            <a:avLst/>
          </a:prstGeom>
        </p:spPr>
        <p:txBody>
          <a:bodyPr wrap="square">
            <a:spAutoFit/>
          </a:bodyPr>
          <a:lstStyle/>
          <a:p>
            <a:r>
              <a:rPr lang="en-IN" sz="2400" b="1" dirty="0"/>
              <a:t>A. </a:t>
            </a:r>
            <a:r>
              <a:rPr lang="en-IN" sz="2800" b="1" dirty="0">
                <a:solidFill>
                  <a:srgbClr val="FF0000"/>
                </a:solidFill>
              </a:rPr>
              <a:t>National Mission for Clean Ganga</a:t>
            </a:r>
            <a:endParaRPr lang="en-IN" sz="2800" dirty="0">
              <a:solidFill>
                <a:srgbClr val="FF0000"/>
              </a:solidFill>
            </a:endParaRPr>
          </a:p>
          <a:p>
            <a:r>
              <a:rPr lang="en-IN" sz="2400" b="1" dirty="0"/>
              <a:t>B. </a:t>
            </a:r>
            <a:r>
              <a:rPr lang="en-IN" sz="2800" b="1" dirty="0"/>
              <a:t>Pradhan </a:t>
            </a:r>
            <a:r>
              <a:rPr lang="en-IN" sz="2800" b="1" dirty="0" err="1"/>
              <a:t>Mantri</a:t>
            </a:r>
            <a:r>
              <a:rPr lang="en-IN" sz="2800" b="1" dirty="0"/>
              <a:t> </a:t>
            </a:r>
            <a:r>
              <a:rPr lang="en-IN" sz="2800" b="1" dirty="0" err="1"/>
              <a:t>Krishi</a:t>
            </a:r>
            <a:r>
              <a:rPr lang="en-IN" sz="2800" b="1" dirty="0"/>
              <a:t> </a:t>
            </a:r>
            <a:r>
              <a:rPr lang="en-IN" sz="2800" b="1" dirty="0" err="1"/>
              <a:t>Sinchayee</a:t>
            </a:r>
            <a:r>
              <a:rPr lang="en-IN" sz="2800" b="1" dirty="0"/>
              <a:t> </a:t>
            </a:r>
            <a:r>
              <a:rPr lang="en-IN" sz="2800" b="1" dirty="0" err="1"/>
              <a:t>Yojana</a:t>
            </a:r>
            <a:r>
              <a:rPr lang="en-IN" sz="2800" b="1" dirty="0"/>
              <a:t> (PMKSY)-Accelerated Irrigation Benefit Programme (AIBP)</a:t>
            </a:r>
            <a:endParaRPr lang="en-IN" sz="2800" dirty="0"/>
          </a:p>
          <a:p>
            <a:r>
              <a:rPr lang="en-IN" sz="2400" b="1" dirty="0"/>
              <a:t>C. </a:t>
            </a:r>
            <a:r>
              <a:rPr lang="en-IN" sz="2800" b="1" dirty="0"/>
              <a:t>Dam Rehabilitation and Improvement Project (DRIP) Phase II and Phase III</a:t>
            </a:r>
          </a:p>
          <a:p>
            <a:r>
              <a:rPr lang="en-IN" sz="2800" b="1" dirty="0"/>
              <a:t>D. </a:t>
            </a:r>
            <a:r>
              <a:rPr lang="en-IN" sz="2800" b="1" dirty="0">
                <a:solidFill>
                  <a:srgbClr val="FF0000"/>
                </a:solidFill>
              </a:rPr>
              <a:t>Central Water Commission</a:t>
            </a:r>
          </a:p>
          <a:p>
            <a:pPr lvl="0"/>
            <a:r>
              <a:rPr lang="en-IN" sz="2800" b="1" dirty="0"/>
              <a:t>E. Atal </a:t>
            </a:r>
            <a:r>
              <a:rPr lang="en-IN" sz="2800" b="1" dirty="0" err="1"/>
              <a:t>Bhujal</a:t>
            </a:r>
            <a:r>
              <a:rPr lang="en-IN" sz="2800" b="1" dirty="0"/>
              <a:t> </a:t>
            </a:r>
            <a:r>
              <a:rPr lang="en-IN" sz="2800" b="1" dirty="0" err="1"/>
              <a:t>Yojana</a:t>
            </a:r>
            <a:r>
              <a:rPr lang="en-IN" sz="2800" b="1" dirty="0"/>
              <a:t> (Atal Jal)</a:t>
            </a:r>
            <a:endParaRPr lang="en-IN" sz="2800" dirty="0"/>
          </a:p>
          <a:p>
            <a:r>
              <a:rPr lang="en-IN" sz="2400" b="1" dirty="0"/>
              <a:t>F. </a:t>
            </a:r>
            <a:r>
              <a:rPr lang="en-IN" sz="2800" b="1" dirty="0">
                <a:solidFill>
                  <a:srgbClr val="FF0000"/>
                </a:solidFill>
              </a:rPr>
              <a:t>Central Ground Water Board</a:t>
            </a:r>
            <a:endParaRPr lang="en-IN" sz="2400" dirty="0">
              <a:solidFill>
                <a:srgbClr val="FF0000"/>
              </a:solidFill>
            </a:endParaRPr>
          </a:p>
          <a:p>
            <a:r>
              <a:rPr lang="en-IN" sz="2400" b="1" dirty="0"/>
              <a:t>G. </a:t>
            </a:r>
            <a:r>
              <a:rPr lang="en-IN" sz="2800" b="1" dirty="0">
                <a:solidFill>
                  <a:srgbClr val="FF0000"/>
                </a:solidFill>
              </a:rPr>
              <a:t>National Water Informatics Centre</a:t>
            </a:r>
            <a:endParaRPr lang="en-IN" sz="2800" dirty="0">
              <a:solidFill>
                <a:srgbClr val="FF0000"/>
              </a:solidFill>
            </a:endParaRPr>
          </a:p>
          <a:p>
            <a:r>
              <a:rPr lang="en-IN" sz="2400" b="1" dirty="0"/>
              <a:t>H. </a:t>
            </a:r>
            <a:r>
              <a:rPr lang="en-IN" sz="2800" b="1" dirty="0"/>
              <a:t>Progress under the scheme “Irrigation Census”</a:t>
            </a:r>
          </a:p>
          <a:p>
            <a:r>
              <a:rPr lang="en-IN" sz="2800" b="1" dirty="0"/>
              <a:t>I.</a:t>
            </a:r>
            <a:r>
              <a:rPr lang="en-IN" sz="2800" dirty="0"/>
              <a:t> </a:t>
            </a:r>
            <a:r>
              <a:rPr lang="en-IN" sz="2800" b="1" dirty="0"/>
              <a:t>Completion of balance works of North </a:t>
            </a:r>
            <a:r>
              <a:rPr lang="en-IN" sz="2800" b="1" dirty="0" err="1"/>
              <a:t>Koel</a:t>
            </a:r>
            <a:r>
              <a:rPr lang="en-IN" sz="2800" b="1" dirty="0"/>
              <a:t> Reservoir Project</a:t>
            </a:r>
          </a:p>
          <a:p>
            <a:r>
              <a:rPr lang="en-IN" sz="2800" b="1" dirty="0"/>
              <a:t>J. Flood Management and Border Areas Programme (FMBAP)</a:t>
            </a:r>
            <a:endParaRPr lang="en-IN" sz="2400" dirty="0"/>
          </a:p>
          <a:p>
            <a:endParaRPr lang="en-IN" sz="2400" dirty="0"/>
          </a:p>
        </p:txBody>
      </p:sp>
    </p:spTree>
    <p:extLst>
      <p:ext uri="{BB962C8B-B14F-4D97-AF65-F5344CB8AC3E}">
        <p14:creationId xmlns:p14="http://schemas.microsoft.com/office/powerpoint/2010/main" val="3170640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1371600" y="1549400"/>
            <a:ext cx="7466990" cy="4400550"/>
          </a:xfrm>
        </p:spPr>
        <p:txBody>
          <a:bodyPr>
            <a:normAutofit/>
          </a:bodyPr>
          <a:lstStyle/>
          <a:p>
            <a:br>
              <a:rPr lang="en-US" sz="3100" b="1" dirty="0">
                <a:solidFill>
                  <a:srgbClr val="C00000"/>
                </a:solidFill>
              </a:rPr>
            </a:br>
            <a:endParaRPr lang="en-US" sz="3100" b="1" dirty="0">
              <a:solidFill>
                <a:srgbClr val="C00000"/>
              </a:solidFill>
            </a:endParaRPr>
          </a:p>
        </p:txBody>
      </p:sp>
      <p:sp>
        <p:nvSpPr>
          <p:cNvPr id="2" name="TextBox 1"/>
          <p:cNvSpPr txBox="1"/>
          <p:nvPr/>
        </p:nvSpPr>
        <p:spPr>
          <a:xfrm>
            <a:off x="179512" y="116633"/>
            <a:ext cx="8856984" cy="523220"/>
          </a:xfrm>
          <a:prstGeom prst="rect">
            <a:avLst/>
          </a:prstGeom>
          <a:noFill/>
        </p:spPr>
        <p:txBody>
          <a:bodyPr wrap="square" rtlCol="0">
            <a:spAutoFit/>
          </a:bodyPr>
          <a:lstStyle/>
          <a:p>
            <a:pPr algn="ctr"/>
            <a:r>
              <a:rPr lang="en-US" sz="2800" b="1" dirty="0">
                <a:solidFill>
                  <a:srgbClr val="00B0F0"/>
                </a:solidFill>
              </a:rPr>
              <a:t>Associated various Offices and schemes are as under:</a:t>
            </a:r>
            <a:endParaRPr lang="en-IN" sz="2800" dirty="0">
              <a:solidFill>
                <a:srgbClr val="00B0F0"/>
              </a:solidFill>
            </a:endParaRPr>
          </a:p>
        </p:txBody>
      </p:sp>
      <p:sp>
        <p:nvSpPr>
          <p:cNvPr id="3" name="TextBox 2"/>
          <p:cNvSpPr txBox="1"/>
          <p:nvPr/>
        </p:nvSpPr>
        <p:spPr>
          <a:xfrm>
            <a:off x="7020272" y="5949280"/>
            <a:ext cx="1739772" cy="369332"/>
          </a:xfrm>
          <a:prstGeom prst="rect">
            <a:avLst/>
          </a:prstGeom>
          <a:noFill/>
        </p:spPr>
        <p:txBody>
          <a:bodyPr wrap="none" rtlCol="0">
            <a:spAutoFit/>
          </a:bodyPr>
          <a:lstStyle/>
          <a:p>
            <a:r>
              <a:rPr lang="en-IN" dirty="0"/>
              <a:t>Date:29.03.2023</a:t>
            </a:r>
          </a:p>
        </p:txBody>
      </p:sp>
      <p:sp>
        <p:nvSpPr>
          <p:cNvPr id="4" name="Rectangle 3"/>
          <p:cNvSpPr/>
          <p:nvPr/>
        </p:nvSpPr>
        <p:spPr>
          <a:xfrm>
            <a:off x="179512" y="548680"/>
            <a:ext cx="8856984" cy="6001643"/>
          </a:xfrm>
          <a:prstGeom prst="rect">
            <a:avLst/>
          </a:prstGeom>
        </p:spPr>
        <p:txBody>
          <a:bodyPr wrap="square">
            <a:spAutoFit/>
          </a:bodyPr>
          <a:lstStyle/>
          <a:p>
            <a:r>
              <a:rPr lang="en-IN" sz="2400" b="1" dirty="0"/>
              <a:t>K. India and Bangladesh Matters</a:t>
            </a:r>
            <a:endParaRPr lang="en-IN" sz="2400" dirty="0"/>
          </a:p>
          <a:p>
            <a:r>
              <a:rPr lang="en-IN" sz="2400" b="1" dirty="0"/>
              <a:t>L. National Framework for Sediment Management</a:t>
            </a:r>
            <a:endParaRPr lang="en-IN" sz="2400" dirty="0"/>
          </a:p>
          <a:p>
            <a:r>
              <a:rPr lang="en-IN" sz="2400" b="1" dirty="0"/>
              <a:t>M. </a:t>
            </a:r>
            <a:r>
              <a:rPr lang="en-IN" sz="2400" b="1" dirty="0">
                <a:solidFill>
                  <a:srgbClr val="FF0000"/>
                </a:solidFill>
              </a:rPr>
              <a:t>National River Conservation Directorate</a:t>
            </a:r>
          </a:p>
          <a:p>
            <a:r>
              <a:rPr lang="en-IN" sz="2400" b="1" dirty="0"/>
              <a:t>N. Command Area Development &amp; Water Management (CADWM)</a:t>
            </a:r>
            <a:endParaRPr lang="en-US" sz="2400" dirty="0"/>
          </a:p>
          <a:p>
            <a:pPr lvl="0"/>
            <a:r>
              <a:rPr lang="en-US" sz="2400" dirty="0"/>
              <a:t>O. </a:t>
            </a:r>
            <a:r>
              <a:rPr lang="en-IN" sz="2400" b="1" dirty="0">
                <a:solidFill>
                  <a:srgbClr val="FF0000"/>
                </a:solidFill>
              </a:rPr>
              <a:t>Central Soil and Materials Research Station (CSMRS)</a:t>
            </a:r>
          </a:p>
          <a:p>
            <a:r>
              <a:rPr lang="en-IN" sz="2400" b="1" dirty="0"/>
              <a:t>P. </a:t>
            </a:r>
            <a:r>
              <a:rPr lang="en-IN" sz="2400" b="1" dirty="0">
                <a:solidFill>
                  <a:srgbClr val="FF0000"/>
                </a:solidFill>
              </a:rPr>
              <a:t>Tungabhadra Board</a:t>
            </a:r>
          </a:p>
          <a:p>
            <a:r>
              <a:rPr lang="en-IN" sz="2400" b="1" dirty="0"/>
              <a:t>Q. Jurisdiction of Krishna River Management Board </a:t>
            </a:r>
            <a:r>
              <a:rPr lang="en-IN" sz="2400" b="1" dirty="0">
                <a:solidFill>
                  <a:srgbClr val="FF0000"/>
                </a:solidFill>
              </a:rPr>
              <a:t>(KRMB) </a:t>
            </a:r>
            <a:r>
              <a:rPr lang="en-IN" sz="2400" b="1" dirty="0"/>
              <a:t>&amp; Godavari River Management Board </a:t>
            </a:r>
            <a:r>
              <a:rPr lang="en-IN" sz="2400" b="1" dirty="0">
                <a:solidFill>
                  <a:srgbClr val="FF0000"/>
                </a:solidFill>
              </a:rPr>
              <a:t>(GRMB)</a:t>
            </a:r>
          </a:p>
          <a:p>
            <a:r>
              <a:rPr lang="en-IN" sz="2400" b="1" dirty="0"/>
              <a:t>R. Surface Minor Irrigation (SMI) and Repair, Renovation and Restoration (RRR) of Water Bodies schemes of PMKSY-HKKP</a:t>
            </a:r>
          </a:p>
          <a:p>
            <a:r>
              <a:rPr lang="en-IN" sz="2400" b="1" dirty="0"/>
              <a:t>S. National Hydrology Project</a:t>
            </a:r>
          </a:p>
          <a:p>
            <a:r>
              <a:rPr lang="en-IN" sz="2400" b="1" dirty="0"/>
              <a:t>T. National Water Mission</a:t>
            </a:r>
          </a:p>
          <a:p>
            <a:r>
              <a:rPr lang="en-IN" sz="2400" b="1" dirty="0"/>
              <a:t>U. </a:t>
            </a:r>
            <a:r>
              <a:rPr lang="en-IN" sz="2400" b="1" dirty="0">
                <a:solidFill>
                  <a:srgbClr val="FF0000"/>
                </a:solidFill>
              </a:rPr>
              <a:t>National Water Development Agency (NWDA): </a:t>
            </a:r>
            <a:r>
              <a:rPr lang="en-IN" sz="2400" b="1" dirty="0"/>
              <a:t>Ken-</a:t>
            </a:r>
            <a:r>
              <a:rPr lang="en-IN" sz="2400" b="1" dirty="0" err="1"/>
              <a:t>Betwa</a:t>
            </a:r>
            <a:r>
              <a:rPr lang="en-IN" sz="2400" b="1" dirty="0"/>
              <a:t> Link Project</a:t>
            </a:r>
          </a:p>
          <a:p>
            <a:r>
              <a:rPr lang="en-IN" sz="2400" b="1" dirty="0"/>
              <a:t>V. Dam Safety Act, 2021</a:t>
            </a:r>
          </a:p>
          <a:p>
            <a:pPr algn="ctr"/>
            <a:r>
              <a:rPr lang="en-US" sz="2400" dirty="0">
                <a:solidFill>
                  <a:srgbClr val="00B0F0"/>
                </a:solidFill>
              </a:rPr>
              <a:t>***</a:t>
            </a:r>
            <a:endParaRPr lang="en-IN" sz="1900" dirty="0"/>
          </a:p>
        </p:txBody>
      </p:sp>
    </p:spTree>
    <p:extLst>
      <p:ext uri="{BB962C8B-B14F-4D97-AF65-F5344CB8AC3E}">
        <p14:creationId xmlns:p14="http://schemas.microsoft.com/office/powerpoint/2010/main" val="23201388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5090</TotalTime>
  <Words>1906</Words>
  <Application>Microsoft Office PowerPoint</Application>
  <PresentationFormat>On-screen Show (4:3)</PresentationFormat>
  <Paragraphs>126</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Book Antiqua</vt:lpstr>
      <vt:lpstr>Calibri</vt:lpstr>
      <vt:lpstr>Office Theme</vt:lpstr>
      <vt:lpstr>   Session 8 11:30 AM 1:30 PM Ministry of Jal Shakti Department of Water Resources, River Development &amp; Ganga Rejuvenation   Central Water Commission</vt:lpstr>
      <vt:lpstr>PowerPoint Presentation</vt:lpstr>
      <vt:lpstr>*Dams, Reservoirs, Rivers, Lakes and Water Bodies as Tourist attractions Arth Ganga*</vt:lpstr>
      <vt:lpstr>***</vt:lpstr>
      <vt:lpstr>***</vt:lpstr>
      <vt:lpstr>***</vt:lpstr>
      <vt:lpstr>***</vt:lpstr>
      <vt:lpstr> </vt:lpstr>
      <vt:lpstr> </vt:lpstr>
      <vt:lpstr> </vt:lpstr>
      <vt:lpstr>Navgarh_Dam_Varanasi</vt:lpstr>
      <vt:lpstr>Shimoga_Dam</vt:lpstr>
      <vt:lpstr>Singreni_Dam</vt:lpstr>
      <vt:lpstr>TungaBhadra_Dam</vt:lpstr>
      <vt:lpstr>PowerPoint Presentation</vt:lpstr>
      <vt:lpstr>Devaradaddi_</vt:lpstr>
      <vt:lpstr>Kosi_Barrage</vt:lpstr>
      <vt:lpstr>Simly_Dam_and_Guest_House</vt:lpstr>
      <vt:lpstr>Srisailam_Dam</vt:lpstr>
      <vt:lpstr>PowerPoint Presentation</vt:lpstr>
      <vt:lpstr>Mettur_Dam</vt:lpstr>
      <vt:lpstr>Hathnikund_Barrage</vt:lpstr>
      <vt:lpstr>Reservoir_in_Rajkot</vt:lpstr>
      <vt:lpstr>Harangi_Dam</vt:lpstr>
      <vt:lpstr>Why Rivers/Dams /Reservoirs/Water Bodies are potential tourist spots</vt:lpstr>
      <vt:lpstr>Benefits of developing  Rivers / Dams / Reservoirs / Water Bodies as Tourist Spots</vt:lpstr>
      <vt:lpstr>Important tourist Attractions</vt:lpstr>
      <vt:lpstr>PowerPoint Presentation</vt:lpstr>
      <vt:lpstr>Scheme of MoJS Promoting Tourism</vt:lpstr>
      <vt:lpstr> *New concepts were introduced for generating Revenue to TungaBhadra Board (TB) Board* </vt:lpstr>
      <vt:lpstr> *New concepts were introduced for generating Revenue to TB Board*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SMD</dc:creator>
  <cp:lastModifiedBy>grmb member</cp:lastModifiedBy>
  <cp:revision>719</cp:revision>
  <cp:lastPrinted>2023-03-27T14:20:51Z</cp:lastPrinted>
  <dcterms:created xsi:type="dcterms:W3CDTF">2006-08-16T00:00:00Z</dcterms:created>
  <dcterms:modified xsi:type="dcterms:W3CDTF">2023-03-28T20:03:16Z</dcterms:modified>
</cp:coreProperties>
</file>